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2" name="Inhaltsplatzhalt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34" name="Inhaltsplatzhalt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nhaltsplatzhalt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4F0B87-9054-4F52-9F04-9088A5208AC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5E3B0B-F99E-43F9-BA22-C38DA3C82F75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05800" cy="1143000"/>
          </a:xfrm>
        </p:spPr>
        <p:txBody>
          <a:bodyPr/>
          <a:lstStyle/>
          <a:p>
            <a:pPr algn="r"/>
            <a:r>
              <a:rPr lang="de-AT" dirty="0" smtClean="0"/>
              <a:t>Gabriel </a:t>
            </a:r>
            <a:r>
              <a:rPr lang="de-AT" dirty="0" err="1" smtClean="0"/>
              <a:t>Wiesbauer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Suizidalität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Erhebliche Selbstgefährdung</a:t>
            </a:r>
          </a:p>
          <a:p>
            <a:r>
              <a:rPr lang="de-AT" dirty="0" smtClean="0"/>
              <a:t>Erhebliche Fremdgefährdung</a:t>
            </a:r>
          </a:p>
          <a:p>
            <a:r>
              <a:rPr lang="de-AT" dirty="0" smtClean="0"/>
              <a:t>Nach Suizidversuchen</a:t>
            </a:r>
          </a:p>
          <a:p>
            <a:r>
              <a:rPr lang="de-AT" dirty="0" smtClean="0"/>
              <a:t>Kein ausreichender Gesprächskontakt herstellbar</a:t>
            </a:r>
          </a:p>
          <a:p>
            <a:r>
              <a:rPr lang="de-AT" dirty="0" smtClean="0"/>
              <a:t>Soziale Situation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Klinikeinweisung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Primäre ist einen freiwillige Klinikeinweisung vorzuziehen: Motivieren!</a:t>
            </a:r>
          </a:p>
          <a:p>
            <a:endParaRPr lang="de-AT" dirty="0" smtClean="0"/>
          </a:p>
          <a:p>
            <a:r>
              <a:rPr lang="de-AT" dirty="0" smtClean="0"/>
              <a:t>Wenn keine sinnvolle Verständigung möglich ist: Einweisung ohne Stress, aber entschlossen vorbereiten. Keine Diskussion oder Überzeugen-Wollen mehr. Sich nicht provozieren lassen!</a:t>
            </a:r>
          </a:p>
          <a:p>
            <a:endParaRPr lang="de-AT" dirty="0" smtClean="0"/>
          </a:p>
          <a:p>
            <a:r>
              <a:rPr lang="de-AT" dirty="0" smtClean="0"/>
              <a:t>Arzt </a:t>
            </a:r>
            <a:r>
              <a:rPr lang="de-AT" smtClean="0"/>
              <a:t>und Polizei sind nötig</a:t>
            </a:r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Klinikeinweisung: Vorgehen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http://www.suizidforschung.at/statistik_suizide_oesterreich.pdf. Zugriff am 1.9.2016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Literaturverzeichnis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2000" dirty="0" smtClean="0"/>
              <a:t>In Österreich gibt es jährlich rund 1.000 Suizide (1985: Rund 2.000)</a:t>
            </a:r>
          </a:p>
          <a:p>
            <a:r>
              <a:rPr lang="de-AT" sz="2000" dirty="0" smtClean="0"/>
              <a:t>Jahr 2010 gab es in Österreich bereits mehr als doppelt so viele Suizide als Verkehrstote</a:t>
            </a:r>
          </a:p>
          <a:p>
            <a:r>
              <a:rPr lang="de-AT" sz="2000" dirty="0" smtClean="0"/>
              <a:t>Männer verüben Suizid 3 mal häufiger als Frauen</a:t>
            </a:r>
          </a:p>
          <a:p>
            <a:r>
              <a:rPr lang="de-AT" sz="2000" dirty="0" smtClean="0"/>
              <a:t>Schusswaffenverbote haben einen hohen Einfluss auf die Suizidhäufigkeit</a:t>
            </a:r>
          </a:p>
          <a:p>
            <a:r>
              <a:rPr lang="de-AT" sz="2000" dirty="0" smtClean="0"/>
              <a:t>Die Medienberichterstattung hat einen Einfluss auf Suizidalität</a:t>
            </a:r>
          </a:p>
          <a:p>
            <a:r>
              <a:rPr lang="de-AT" sz="2000" dirty="0" smtClean="0"/>
              <a:t>Im Europavergleich: Durchschnitt (Süd-Nord-Gefälle)</a:t>
            </a:r>
          </a:p>
          <a:p>
            <a:r>
              <a:rPr lang="de-AT" sz="2000" dirty="0" smtClean="0"/>
              <a:t>Dunkelziffer: ca. 10-30%</a:t>
            </a:r>
          </a:p>
          <a:p>
            <a:r>
              <a:rPr lang="de-AT" sz="2000" dirty="0" smtClean="0"/>
              <a:t>Suizidversuche ca. 5-20 mal häufiger als verübter Suizid</a:t>
            </a:r>
          </a:p>
          <a:p>
            <a:r>
              <a:rPr lang="de-AT" sz="2000" dirty="0" smtClean="0"/>
              <a:t>Suizide: Männer häufiger als Frauen, Ältere häufiger als Jüngere</a:t>
            </a:r>
          </a:p>
          <a:p>
            <a:r>
              <a:rPr lang="de-AT" sz="2000" dirty="0" smtClean="0"/>
              <a:t>Suizidversuche: Frauen häufiger als Männer, Jüngerer häufiger als Ältere</a:t>
            </a:r>
          </a:p>
          <a:p>
            <a:endParaRPr lang="de-AT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Demografische Verteilung und allgemeine Daten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313980" cy="457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846840" cy="490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Personen mit Depressiven, Schizophrenen und Persönlichkeitsstörungen</a:t>
            </a:r>
          </a:p>
          <a:p>
            <a:r>
              <a:rPr lang="de-AT" dirty="0" smtClean="0"/>
              <a:t>Sucht (vor allem Alkohol)</a:t>
            </a:r>
          </a:p>
          <a:p>
            <a:r>
              <a:rPr lang="de-AT" dirty="0" smtClean="0"/>
              <a:t>Menschen mit vorausgegangenen Suizidhandlungen</a:t>
            </a:r>
          </a:p>
          <a:p>
            <a:r>
              <a:rPr lang="de-AT" dirty="0" smtClean="0"/>
              <a:t>Suizidankündigungen</a:t>
            </a:r>
          </a:p>
          <a:p>
            <a:r>
              <a:rPr lang="de-AT" dirty="0" smtClean="0"/>
              <a:t>Alte und vereinsamte Menschen</a:t>
            </a:r>
          </a:p>
          <a:p>
            <a:r>
              <a:rPr lang="de-AT" dirty="0" smtClean="0"/>
              <a:t>Menschen in Krisensituationen</a:t>
            </a:r>
          </a:p>
          <a:p>
            <a:r>
              <a:rPr lang="de-AT" dirty="0" smtClean="0"/>
              <a:t>Chronische Schmerzpatienten</a:t>
            </a:r>
          </a:p>
          <a:p>
            <a:r>
              <a:rPr lang="de-AT" dirty="0" smtClean="0"/>
              <a:t>Angehörige von Suizidanten</a:t>
            </a:r>
          </a:p>
          <a:p>
            <a:r>
              <a:rPr lang="de-AT" dirty="0" smtClean="0"/>
              <a:t>bei sozialer Desintegration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Risikogruppen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pPr>
              <a:buNone/>
            </a:pPr>
            <a:endParaRPr lang="de-AT" dirty="0" smtClean="0"/>
          </a:p>
          <a:p>
            <a:r>
              <a:rPr lang="de-AT" dirty="0" smtClean="0"/>
              <a:t>1. Einengung</a:t>
            </a:r>
          </a:p>
          <a:p>
            <a:endParaRPr lang="de-AT" dirty="0" smtClean="0"/>
          </a:p>
          <a:p>
            <a:r>
              <a:rPr lang="de-AT" dirty="0" smtClean="0"/>
              <a:t>2. gehemmte Aggression</a:t>
            </a:r>
          </a:p>
          <a:p>
            <a:endParaRPr lang="de-AT" dirty="0" smtClean="0"/>
          </a:p>
          <a:p>
            <a:r>
              <a:rPr lang="de-AT" dirty="0" smtClean="0"/>
              <a:t>3. Selbstmordfantasien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Präsuizidales</a:t>
            </a:r>
            <a:r>
              <a:rPr lang="de-AT" dirty="0" smtClean="0"/>
              <a:t> Syndrom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Erwägung</a:t>
            </a:r>
          </a:p>
          <a:p>
            <a:endParaRPr lang="de-AT" dirty="0" smtClean="0"/>
          </a:p>
          <a:p>
            <a:r>
              <a:rPr lang="de-AT" dirty="0" smtClean="0"/>
              <a:t>Abwägung</a:t>
            </a:r>
          </a:p>
          <a:p>
            <a:endParaRPr lang="de-AT" dirty="0" smtClean="0"/>
          </a:p>
          <a:p>
            <a:r>
              <a:rPr lang="de-AT" dirty="0" smtClean="0"/>
              <a:t>Entschluss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Suizidale Entwicklung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de-AT" dirty="0" smtClean="0"/>
          </a:p>
          <a:p>
            <a:r>
              <a:rPr lang="de-AT" dirty="0" smtClean="0"/>
              <a:t>Wenn Selbsttötungsabsichten </a:t>
            </a:r>
            <a:r>
              <a:rPr lang="de-AT" dirty="0" smtClean="0"/>
              <a:t>gegenüber </a:t>
            </a:r>
            <a:r>
              <a:rPr lang="de-AT" dirty="0" smtClean="0"/>
              <a:t>Dritten geäußert werden</a:t>
            </a:r>
          </a:p>
          <a:p>
            <a:r>
              <a:rPr lang="de-AT" dirty="0" smtClean="0"/>
              <a:t>Wenn schon Suizidversuche in Verbindung mit offener Feindseligkeit und </a:t>
            </a:r>
            <a:r>
              <a:rPr lang="de-DE" dirty="0" smtClean="0"/>
              <a:t>provozierendem Verhalten vorliegen</a:t>
            </a:r>
          </a:p>
          <a:p>
            <a:r>
              <a:rPr lang="de-AT" dirty="0" smtClean="0"/>
              <a:t>Wenn der Patient mehr Gründe fürs Sterben als fürs Leben nennt</a:t>
            </a:r>
          </a:p>
          <a:p>
            <a:r>
              <a:rPr lang="de-AT" dirty="0" smtClean="0"/>
              <a:t>Wenn Suizidgedanken länger andauern (über mehrere Minuten), häufig auftreten und automatischen bis zwanghaften Charakter aufweisen</a:t>
            </a:r>
          </a:p>
          <a:p>
            <a:r>
              <a:rPr lang="de-AT" dirty="0" smtClean="0"/>
              <a:t>Bei Beginn oder Abklingen einer depressiven Phase</a:t>
            </a:r>
          </a:p>
          <a:p>
            <a:r>
              <a:rPr lang="de-AT" dirty="0" smtClean="0"/>
              <a:t>Wenn der Patient über starke Schuld- oder Wutgefühle (→ Gefahr des </a:t>
            </a:r>
            <a:r>
              <a:rPr lang="de-DE" dirty="0" smtClean="0"/>
              <a:t>„erweiterten“ Suizid) berichtet</a:t>
            </a:r>
          </a:p>
          <a:p>
            <a:r>
              <a:rPr lang="de-AT" dirty="0" smtClean="0"/>
              <a:t>Wenn keine Hindernisse vorhanden sind (bspw. religiöse Überzeugungen, zu versorgende Familie) oder dies dem Patienten „egal“ ist</a:t>
            </a:r>
          </a:p>
          <a:p>
            <a:r>
              <a:rPr lang="de-AT" dirty="0" smtClean="0"/>
              <a:t>Wenn die Methoden gut durchdacht und/ oder verfügbar sind, der Patient in Besitz von einer ‚Anleitung zum Selbstmord’ ist, sich in bestimmten Internet- </a:t>
            </a:r>
            <a:r>
              <a:rPr lang="de-DE" dirty="0" smtClean="0"/>
              <a:t>Seiten/ Chat-Räumen aufhält</a:t>
            </a:r>
          </a:p>
          <a:p>
            <a:r>
              <a:rPr lang="de-AT" dirty="0" smtClean="0"/>
              <a:t>Wenn Vorbereitungen getroffen sind (bspw. Tabletten gesammelt, </a:t>
            </a:r>
            <a:r>
              <a:rPr lang="de-DE" dirty="0" smtClean="0"/>
              <a:t>Abschiedsbrief geschrieben, Testament aufgesetzt)</a:t>
            </a:r>
          </a:p>
          <a:p>
            <a:r>
              <a:rPr lang="de-AT" dirty="0" smtClean="0"/>
              <a:t>Wenn eine geringe Wahrscheinlichkeit besteht, dass Sozialpartner </a:t>
            </a:r>
            <a:r>
              <a:rPr lang="de-DE" dirty="0" smtClean="0"/>
              <a:t>einschreiten könnten</a:t>
            </a:r>
          </a:p>
          <a:p>
            <a:r>
              <a:rPr lang="de-AT" dirty="0" smtClean="0"/>
              <a:t>Wenn der Patient seine Überlegungen gelassen schildert und seine Argumente einen (pseudo-) „rationalen“ Entscheidungsprozess vermuten </a:t>
            </a:r>
            <a:r>
              <a:rPr lang="de-DE" dirty="0" smtClean="0"/>
              <a:t>lassen</a:t>
            </a:r>
          </a:p>
          <a:p>
            <a:r>
              <a:rPr lang="de-AT" dirty="0" smtClean="0"/>
              <a:t>Wenn nach Angst – Depressivität - Verzweiflung sich plötzlich eine Gelassenheit oder Heiterkeit beim Patienten einstellt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Erhöhtes Suizidrisiko kann angenommen werden: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dirty="0" smtClean="0"/>
              <a:t>Suizidalität offen ansprechen!</a:t>
            </a:r>
          </a:p>
          <a:p>
            <a:r>
              <a:rPr lang="de-AT" dirty="0" smtClean="0"/>
              <a:t>Beziehung!</a:t>
            </a:r>
          </a:p>
          <a:p>
            <a:endParaRPr lang="de-AT" dirty="0" smtClean="0"/>
          </a:p>
          <a:p>
            <a:r>
              <a:rPr lang="de-AT" dirty="0" smtClean="0"/>
              <a:t>Verständnis für seine Situation und Gedanken</a:t>
            </a:r>
          </a:p>
          <a:p>
            <a:r>
              <a:rPr lang="de-AT" dirty="0" smtClean="0"/>
              <a:t>Suizidalität abklären</a:t>
            </a:r>
          </a:p>
          <a:p>
            <a:r>
              <a:rPr lang="de-AT" dirty="0" smtClean="0"/>
              <a:t>Problemanalyse</a:t>
            </a:r>
          </a:p>
          <a:p>
            <a:r>
              <a:rPr lang="de-AT" dirty="0" err="1" smtClean="0"/>
              <a:t>Containing</a:t>
            </a:r>
            <a:r>
              <a:rPr lang="de-AT" dirty="0" smtClean="0"/>
              <a:t> (Projektionen aufnehmen ohne zu agieren) </a:t>
            </a:r>
            <a:r>
              <a:rPr lang="de-AT" dirty="0" smtClean="0"/>
              <a:t>von Gefühlen und Leid</a:t>
            </a:r>
          </a:p>
          <a:p>
            <a:r>
              <a:rPr lang="de-AT" dirty="0" smtClean="0"/>
              <a:t>Hoffnung</a:t>
            </a:r>
          </a:p>
          <a:p>
            <a:r>
              <a:rPr lang="de-AT" dirty="0" smtClean="0"/>
              <a:t>Stützen in der Konfrontation mit der Realität</a:t>
            </a:r>
          </a:p>
          <a:p>
            <a:r>
              <a:rPr lang="de-AT" dirty="0" smtClean="0"/>
              <a:t>Umfeld mobilisieren</a:t>
            </a:r>
          </a:p>
          <a:p>
            <a:r>
              <a:rPr lang="de-AT" dirty="0" smtClean="0"/>
              <a:t>Regression entgegenwirken</a:t>
            </a:r>
          </a:p>
          <a:p>
            <a:r>
              <a:rPr lang="de-AT" dirty="0" smtClean="0"/>
              <a:t>Vertrag</a:t>
            </a:r>
          </a:p>
          <a:p>
            <a:r>
              <a:rPr lang="de-AT" dirty="0" smtClean="0"/>
              <a:t>Professionelle Hilfe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Krisenintervention bei Suizidalität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458</Words>
  <Application>Microsoft Office PowerPoint</Application>
  <PresentationFormat>Bildschirmpräsentation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Papier</vt:lpstr>
      <vt:lpstr>Suizidalität</vt:lpstr>
      <vt:lpstr>Demografische Verteilung und allgemeine Daten</vt:lpstr>
      <vt:lpstr>PowerPoint-Präsentation</vt:lpstr>
      <vt:lpstr>PowerPoint-Präsentation</vt:lpstr>
      <vt:lpstr>Risikogruppen</vt:lpstr>
      <vt:lpstr>Präsuizidales Syndrom</vt:lpstr>
      <vt:lpstr>Suizidale Entwicklung</vt:lpstr>
      <vt:lpstr>Erhöhtes Suizidrisiko kann angenommen werden:</vt:lpstr>
      <vt:lpstr>Krisenintervention bei Suizidalität</vt:lpstr>
      <vt:lpstr>Klinikeinweisung</vt:lpstr>
      <vt:lpstr>Klinikeinweisung: Vorgehen</vt:lpstr>
      <vt:lpstr>Literaturverzeichnis</vt:lpstr>
    </vt:vector>
  </TitlesOfParts>
  <Company>TU Wien - Studentenversion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Suizidalität</dc:title>
  <dc:creator>Gabriel Wiesbauer</dc:creator>
  <cp:lastModifiedBy>Sammeluser für den ZOP, LK St. Pölten</cp:lastModifiedBy>
  <cp:revision>9</cp:revision>
  <dcterms:created xsi:type="dcterms:W3CDTF">2016-09-01T07:55:24Z</dcterms:created>
  <dcterms:modified xsi:type="dcterms:W3CDTF">2016-10-04T00:11:07Z</dcterms:modified>
</cp:coreProperties>
</file>