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2" r:id="rId13"/>
    <p:sldId id="25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E423F8-29CA-4E6B-A2B5-EC68B2A3AC60}" type="datetimeFigureOut">
              <a:rPr lang="de-AT" smtClean="0"/>
              <a:pPr/>
              <a:t>04.10.2016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Grundlagen, Prävention und Umgang</a:t>
            </a:r>
          </a:p>
          <a:p>
            <a:r>
              <a:rPr lang="de-AT" dirty="0" smtClean="0"/>
              <a:t>im Kontext Pflege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(Psychisches) Trauma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5652120" y="52292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Gabriel </a:t>
            </a:r>
            <a:r>
              <a:rPr lang="de-AT" dirty="0" err="1" smtClean="0"/>
              <a:t>Wiesbauer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Knapp 1/3 der Überlebenden aus Konzentrationslagern wiesen 20 Jahre nach der Befreiung keine körperlichen oder psychischen Erkrankungen auf</a:t>
            </a:r>
          </a:p>
          <a:p>
            <a:endParaRPr lang="de-AT" dirty="0" smtClean="0"/>
          </a:p>
          <a:p>
            <a:r>
              <a:rPr lang="de-AT" dirty="0" smtClean="0"/>
              <a:t>Der Kohärenzsinn erlaubt das Ausbalancieren positiver und negativer Erlebnisse im Leben</a:t>
            </a:r>
          </a:p>
          <a:p>
            <a:endParaRPr lang="de-AT" dirty="0" smtClean="0"/>
          </a:p>
          <a:p>
            <a:r>
              <a:rPr lang="de-AT" dirty="0" smtClean="0"/>
              <a:t>Verstehbarkeit, Handhabbarkeit und Bedeutsamkeit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Resilienz</a:t>
            </a:r>
            <a:endParaRPr lang="de-A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Psychotherapie: 3 Therapiephasen: Sicherheit, </a:t>
            </a:r>
            <a:r>
              <a:rPr lang="de-AT" dirty="0" err="1" smtClean="0"/>
              <a:t>Traumaexposition</a:t>
            </a:r>
            <a:r>
              <a:rPr lang="de-AT" dirty="0" smtClean="0"/>
              <a:t>, Integration und Neuorientierung</a:t>
            </a:r>
          </a:p>
          <a:p>
            <a:r>
              <a:rPr lang="de-AT" dirty="0" smtClean="0"/>
              <a:t>verschiedenste Therapieverfahren sind wirksam: EMDR (Eye Movement </a:t>
            </a:r>
            <a:r>
              <a:rPr lang="de-DE" dirty="0" err="1" smtClean="0"/>
              <a:t>Desensitization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Reprocessing</a:t>
            </a:r>
            <a:r>
              <a:rPr lang="de-DE" dirty="0" smtClean="0"/>
              <a:t>), Konfrontation nach Foa…</a:t>
            </a:r>
          </a:p>
          <a:p>
            <a:endParaRPr lang="de-AT" dirty="0" smtClean="0"/>
          </a:p>
          <a:p>
            <a:r>
              <a:rPr lang="de-AT" dirty="0" smtClean="0"/>
              <a:t>Pharmakotherapie</a:t>
            </a:r>
          </a:p>
          <a:p>
            <a:endParaRPr lang="de-AT" dirty="0" smtClean="0"/>
          </a:p>
          <a:p>
            <a:r>
              <a:rPr lang="de-AT" dirty="0" smtClean="0"/>
              <a:t>Physiotherapie</a:t>
            </a:r>
          </a:p>
          <a:p>
            <a:endParaRPr lang="de-AT" dirty="0" smtClean="0"/>
          </a:p>
          <a:p>
            <a:r>
              <a:rPr lang="de-AT" dirty="0" smtClean="0"/>
              <a:t>Ergotherapie</a:t>
            </a:r>
          </a:p>
          <a:p>
            <a:endParaRPr lang="de-AT" dirty="0" smtClean="0"/>
          </a:p>
          <a:p>
            <a:r>
              <a:rPr lang="de-AT" dirty="0" smtClean="0"/>
              <a:t>…</a:t>
            </a:r>
          </a:p>
          <a:p>
            <a:pPr>
              <a:buNone/>
            </a:pP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Therapie</a:t>
            </a:r>
            <a:endParaRPr lang="de-A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dirty="0" smtClean="0"/>
              <a:t>Eine Anpassungsstörung ist eine psychische Reaktion auf einmalige oder fortbestehende identifizierbare psychosoziale Belastungsfaktoren, die die Entwicklung klinisch bedeutsamer emotionaler oder verhaltensmäßiger Symptome zur Folge hat.</a:t>
            </a:r>
          </a:p>
          <a:p>
            <a:endParaRPr lang="de-DE" dirty="0" smtClean="0"/>
          </a:p>
          <a:p>
            <a:r>
              <a:rPr lang="de-DE" dirty="0" smtClean="0"/>
              <a:t>Identifizierbare psychosoziale Belastung, von einem nicht außergewöhnlichen oder katastrophalem Ausmaß</a:t>
            </a:r>
          </a:p>
          <a:p>
            <a:endParaRPr lang="de-DE" dirty="0" smtClean="0"/>
          </a:p>
          <a:p>
            <a:r>
              <a:rPr lang="de-DE" dirty="0" smtClean="0"/>
              <a:t>emotionale Beeinträchtigung</a:t>
            </a:r>
          </a:p>
          <a:p>
            <a:r>
              <a:rPr lang="de-DE" dirty="0" smtClean="0"/>
              <a:t>verändertes Sozialverhalten</a:t>
            </a:r>
          </a:p>
          <a:p>
            <a:r>
              <a:rPr lang="de-DE" dirty="0" smtClean="0"/>
              <a:t>Probleme mit Nähe/Distanz</a:t>
            </a:r>
          </a:p>
          <a:p>
            <a:r>
              <a:rPr lang="de-DE" dirty="0" smtClean="0"/>
              <a:t>sozialer Rückzug</a:t>
            </a:r>
          </a:p>
          <a:p>
            <a:r>
              <a:rPr lang="de-DE" dirty="0" smtClean="0"/>
              <a:t>Gefühle der Leere</a:t>
            </a:r>
          </a:p>
          <a:p>
            <a:r>
              <a:rPr lang="de-DE" dirty="0" smtClean="0"/>
              <a:t>Gedankenkreisen</a:t>
            </a:r>
          </a:p>
          <a:p>
            <a:r>
              <a:rPr lang="de-DE" dirty="0" smtClean="0"/>
              <a:t>geistiges </a:t>
            </a:r>
            <a:r>
              <a:rPr lang="de-DE" dirty="0" err="1" smtClean="0"/>
              <a:t>Verhaftetbleiben</a:t>
            </a:r>
            <a:endParaRPr lang="de-DE" dirty="0" smtClean="0"/>
          </a:p>
          <a:p>
            <a:r>
              <a:rPr lang="de-DE" dirty="0" smtClean="0"/>
              <a:t>gesteigerte Sorge</a:t>
            </a:r>
          </a:p>
          <a:p>
            <a:r>
              <a:rPr lang="de-DE" dirty="0" smtClean="0"/>
              <a:t>Freudlosigkeit</a:t>
            </a:r>
          </a:p>
          <a:p>
            <a:r>
              <a:rPr lang="de-DE" dirty="0" smtClean="0"/>
              <a:t>Trauer</a:t>
            </a:r>
          </a:p>
          <a:p>
            <a:r>
              <a:rPr lang="de-DE" dirty="0" smtClean="0"/>
              <a:t>Angst</a:t>
            </a:r>
          </a:p>
          <a:p>
            <a:r>
              <a:rPr lang="de-DE" dirty="0" smtClean="0"/>
              <a:t>depressive Verstimmung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Beginn nach max. 1 Monat. Dauer: max. 6 Monate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Exkurs: Anpassungsstörung</a:t>
            </a:r>
            <a:endParaRPr lang="de-A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Hecker, T. &amp; </a:t>
            </a:r>
            <a:r>
              <a:rPr lang="de-AT" dirty="0" err="1" smtClean="0"/>
              <a:t>Maercker</a:t>
            </a:r>
            <a:r>
              <a:rPr lang="de-AT" dirty="0" smtClean="0"/>
              <a:t> A. (2015). Komplexe posttraumatische Belastungsstörung nach ICD-11. Psychotherapeut: 60: 547-561.</a:t>
            </a:r>
          </a:p>
          <a:p>
            <a:endParaRPr lang="de-AT" dirty="0" smtClean="0"/>
          </a:p>
          <a:p>
            <a:r>
              <a:rPr lang="de-AT" dirty="0" smtClean="0"/>
              <a:t>http://www.aerztezeitung.de/medizin/krankheiten/neuro-sychiatrische_krankheiten/article/852865/studie-erst-intensivstation-dann-ptbs.html. Zugriff am 25.2.2016.</a:t>
            </a:r>
          </a:p>
          <a:p>
            <a:endParaRPr lang="de-AT" dirty="0" smtClean="0"/>
          </a:p>
          <a:p>
            <a:r>
              <a:rPr lang="de-DE" dirty="0" smtClean="0"/>
              <a:t>Helmut </a:t>
            </a:r>
            <a:r>
              <a:rPr lang="de-DE" dirty="0" err="1" smtClean="0"/>
              <a:t>Remschmidt</a:t>
            </a:r>
            <a:r>
              <a:rPr lang="de-DE" dirty="0" smtClean="0"/>
              <a:t> (Herausgeber), Martin H. Schmidt (Herausgeber), Fritz </a:t>
            </a:r>
            <a:r>
              <a:rPr lang="de-DE" dirty="0" err="1" smtClean="0"/>
              <a:t>Poustka</a:t>
            </a:r>
            <a:r>
              <a:rPr lang="de-DE" dirty="0" smtClean="0"/>
              <a:t> (Herausgeber), Multiaxiales Klassifikationsschema für psychische Störungen des Kindes- und Jugendalters nach ICD-10 der WHO. Mit einem synoptischen Vergleich von ICD-10 und DSM-IV. Huber: 2006.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Literaturnachweis</a:t>
            </a: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 smtClean="0"/>
              <a:t>Traumata werden laut WHO als kurz oder lang andauernde Ereignisse oder Geschehen von außergewöhnlicher Bedrohung oder katastrophalem Ausmaß definiert, die nahezu bei jedem </a:t>
            </a:r>
            <a:r>
              <a:rPr lang="de-AT" b="1" u="sng" dirty="0" smtClean="0"/>
              <a:t>tiefgreifende Verzweiflung </a:t>
            </a:r>
            <a:r>
              <a:rPr lang="de-AT" dirty="0" smtClean="0"/>
              <a:t>auslösen würden.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Definition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Formen und Ursachen</a:t>
            </a:r>
            <a:endParaRPr lang="de-AT" dirty="0"/>
          </a:p>
        </p:txBody>
      </p:sp>
      <p:pic>
        <p:nvPicPr>
          <p:cNvPr id="1027" name="Picture 3" descr="C:\Users\Gabriel\Desktop\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83772" cy="340325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99592" y="52292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Typ 1: häufig PTBS (Posttraumatische Belastungsstörung)</a:t>
            </a:r>
          </a:p>
          <a:p>
            <a:r>
              <a:rPr lang="de-AT" dirty="0" smtClean="0"/>
              <a:t>Typ 2: häufig KPTBS (komplexe Posttraumatische Belastungsstörung)</a:t>
            </a:r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50-65% nach direktem Kriegserleben als Zivilist</a:t>
            </a:r>
          </a:p>
          <a:p>
            <a:r>
              <a:rPr lang="de-AT" dirty="0" smtClean="0"/>
              <a:t>50% nach Vergewaltigung und sexuellem Missbrauch</a:t>
            </a:r>
          </a:p>
          <a:p>
            <a:r>
              <a:rPr lang="de-AT" dirty="0" smtClean="0"/>
              <a:t>25% nach anderen Gewaltverbrechen</a:t>
            </a:r>
          </a:p>
          <a:p>
            <a:r>
              <a:rPr lang="de-AT" dirty="0" smtClean="0"/>
              <a:t>5% nach schweren Verkehrsunfall</a:t>
            </a:r>
          </a:p>
          <a:p>
            <a:r>
              <a:rPr lang="de-AT" dirty="0" smtClean="0"/>
              <a:t>5% nach Natur- Brand- und Feuerkatastrophe</a:t>
            </a:r>
          </a:p>
          <a:p>
            <a:r>
              <a:rPr lang="de-AT" dirty="0" smtClean="0"/>
              <a:t>5% bei Zeugen von Unfällen und Gewalthandlungen</a:t>
            </a:r>
          </a:p>
          <a:p>
            <a:endParaRPr lang="de-AT" dirty="0" smtClean="0"/>
          </a:p>
          <a:p>
            <a:endParaRPr lang="de-AT" dirty="0" smtClean="0"/>
          </a:p>
          <a:p>
            <a:pPr algn="ctr"/>
            <a:r>
              <a:rPr lang="de-AT" b="1" dirty="0" smtClean="0"/>
              <a:t>19% nach einer Intensivbehandlung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Häufigkeit</a:t>
            </a:r>
            <a:endParaRPr lang="de-A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b="1" dirty="0" smtClean="0"/>
          </a:p>
          <a:p>
            <a:r>
              <a:rPr lang="de-AT" b="1" dirty="0" smtClean="0"/>
              <a:t>Intrusionen</a:t>
            </a:r>
            <a:r>
              <a:rPr lang="de-AT" dirty="0" smtClean="0"/>
              <a:t> (Wiedererleben der traumatischen Situation)</a:t>
            </a:r>
          </a:p>
          <a:p>
            <a:endParaRPr lang="de-AT" dirty="0" smtClean="0"/>
          </a:p>
          <a:p>
            <a:r>
              <a:rPr lang="de-AT" b="1" dirty="0" smtClean="0"/>
              <a:t>Vermeidung</a:t>
            </a:r>
          </a:p>
          <a:p>
            <a:endParaRPr lang="de-AT" dirty="0" smtClean="0"/>
          </a:p>
          <a:p>
            <a:r>
              <a:rPr lang="de-AT" b="1" dirty="0" err="1" smtClean="0"/>
              <a:t>Hyperarousal</a:t>
            </a:r>
            <a:r>
              <a:rPr lang="de-AT" dirty="0" smtClean="0"/>
              <a:t> (Überregung)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Symptome der PTBS</a:t>
            </a:r>
            <a:endParaRPr lang="de-A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Symptome der KPTBS </a:t>
            </a:r>
            <a:r>
              <a:rPr lang="de-AT" sz="1000" dirty="0" smtClean="0"/>
              <a:t>(Diagnosevorschlag)</a:t>
            </a:r>
            <a:endParaRPr lang="de-AT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36296" cy="45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2376264"/>
                <a:gridCol w="2530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präpraumatisch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peritraumatisch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posttraumatisch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anamnestische</a:t>
                      </a:r>
                      <a:r>
                        <a:rPr lang="de-AT" baseline="0" dirty="0" smtClean="0"/>
                        <a:t> Traumen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Dauer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Symptomausmaß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frühe Trennungserlebnisse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Form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psychische oder somatische Vorerkrankungen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psychologische Initialreaktion (Ekel, Angst,…)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geringe Ressourcen (Bildung, Intelligenz,</a:t>
                      </a:r>
                      <a:r>
                        <a:rPr lang="de-AT" baseline="0" dirty="0" smtClean="0"/>
                        <a:t> sozioökonomischer Status)</a:t>
                      </a:r>
                      <a:endParaRPr lang="de-A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Dissoziation</a:t>
                      </a:r>
                      <a:r>
                        <a:rPr lang="de-AT" b="1" baseline="0" dirty="0" smtClean="0"/>
                        <a:t> (</a:t>
                      </a:r>
                      <a:r>
                        <a:rPr lang="de-AT" b="1" dirty="0" err="1" smtClean="0"/>
                        <a:t>Derealisation</a:t>
                      </a:r>
                      <a:r>
                        <a:rPr lang="de-AT" b="1" dirty="0" smtClean="0"/>
                        <a:t>, Depersonalisation)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Risikofaktoren</a:t>
            </a:r>
            <a:endParaRPr lang="de-A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meist Spontanerholung</a:t>
            </a:r>
          </a:p>
          <a:p>
            <a:r>
              <a:rPr lang="de-AT" dirty="0" smtClean="0"/>
              <a:t>Cave: Risikofaktor für psychische Erkrankungen</a:t>
            </a:r>
          </a:p>
          <a:p>
            <a:endParaRPr lang="de-AT" dirty="0" smtClean="0"/>
          </a:p>
          <a:p>
            <a:r>
              <a:rPr lang="de-AT" dirty="0" smtClean="0"/>
              <a:t>ungünstig ist eine Dauer von &gt;3 Monaten</a:t>
            </a:r>
          </a:p>
          <a:p>
            <a:endParaRPr lang="de-AT" dirty="0" smtClean="0"/>
          </a:p>
          <a:p>
            <a:r>
              <a:rPr lang="de-AT" dirty="0" smtClean="0"/>
              <a:t>Bausteineffekt: Kommen genügend traumatische Erlebnisse zusammen ist irgendwann niemand mehr von einer PTBS gefeit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Prognose</a:t>
            </a:r>
            <a:endParaRPr lang="de-A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Die eigenen und institutionelle Möglichkeiten und Ressourcen beachten!</a:t>
            </a:r>
          </a:p>
          <a:p>
            <a:endParaRPr lang="de-AT" dirty="0" smtClean="0"/>
          </a:p>
          <a:p>
            <a:r>
              <a:rPr lang="de-AT" dirty="0" smtClean="0"/>
              <a:t>„</a:t>
            </a:r>
            <a:r>
              <a:rPr lang="de-AT" dirty="0" err="1" smtClean="0"/>
              <a:t>Vorbereitetsein</a:t>
            </a:r>
            <a:r>
              <a:rPr lang="de-AT" dirty="0" smtClean="0"/>
              <a:t>“ und „</a:t>
            </a:r>
            <a:r>
              <a:rPr lang="de-AT" dirty="0" err="1" smtClean="0"/>
              <a:t>Situationkontrolle</a:t>
            </a:r>
            <a:r>
              <a:rPr lang="de-AT" dirty="0" smtClean="0"/>
              <a:t>“ sind die stärksten </a:t>
            </a:r>
            <a:r>
              <a:rPr lang="de-AT" dirty="0" smtClean="0"/>
              <a:t>positiv-Faktoren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Soziale Unterstützung: jedoch nicht das Vorhandensein von Unterstützung sondern die Zufriedenheit mit der Unterstützung</a:t>
            </a:r>
          </a:p>
          <a:p>
            <a:endParaRPr lang="de-AT" dirty="0" smtClean="0"/>
          </a:p>
          <a:p>
            <a:r>
              <a:rPr lang="de-AT" dirty="0" smtClean="0"/>
              <a:t>Gesellschaftliche Anerkennung</a:t>
            </a:r>
          </a:p>
          <a:p>
            <a:endParaRPr lang="de-AT" dirty="0" smtClean="0"/>
          </a:p>
          <a:p>
            <a:r>
              <a:rPr lang="de-AT" dirty="0" smtClean="0"/>
              <a:t>Offenlegung und Mitteilen der Erfahrung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kann ich tun?</a:t>
            </a:r>
            <a:endParaRPr lang="de-A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470</Words>
  <Application>Microsoft Office PowerPoint</Application>
  <PresentationFormat>Bildschirmpräsentation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Papier</vt:lpstr>
      <vt:lpstr>(Psychisches) Trauma</vt:lpstr>
      <vt:lpstr>Definition</vt:lpstr>
      <vt:lpstr>Formen und Ursachen</vt:lpstr>
      <vt:lpstr>Häufigkeit</vt:lpstr>
      <vt:lpstr>Symptome der PTBS</vt:lpstr>
      <vt:lpstr>Symptome der KPTBS (Diagnosevorschlag)</vt:lpstr>
      <vt:lpstr>Risikofaktoren</vt:lpstr>
      <vt:lpstr>Prognose</vt:lpstr>
      <vt:lpstr>Was kann ich tun?</vt:lpstr>
      <vt:lpstr>Resilienz</vt:lpstr>
      <vt:lpstr>Therapie</vt:lpstr>
      <vt:lpstr>Exkurs: Anpassungsstörung</vt:lpstr>
      <vt:lpstr>Literaturnachweis</vt:lpstr>
    </vt:vector>
  </TitlesOfParts>
  <Company>TU Wien - Studentenversion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(Psychisches) Trauma</dc:title>
  <dc:creator>Gabriel</dc:creator>
  <cp:lastModifiedBy>Sammeluser für den ZOP, LK St. Pölten</cp:lastModifiedBy>
  <cp:revision>14</cp:revision>
  <dcterms:created xsi:type="dcterms:W3CDTF">2016-02-25T14:41:32Z</dcterms:created>
  <dcterms:modified xsi:type="dcterms:W3CDTF">2016-10-03T23:02:05Z</dcterms:modified>
</cp:coreProperties>
</file>