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61" r:id="rId5"/>
    <p:sldId id="272" r:id="rId6"/>
    <p:sldId id="263" r:id="rId7"/>
    <p:sldId id="264" r:id="rId8"/>
    <p:sldId id="266" r:id="rId9"/>
    <p:sldId id="274" r:id="rId10"/>
    <p:sldId id="262" r:id="rId11"/>
    <p:sldId id="268" r:id="rId12"/>
    <p:sldId id="265" r:id="rId13"/>
    <p:sldId id="269" r:id="rId14"/>
    <p:sldId id="270" r:id="rId15"/>
    <p:sldId id="271" r:id="rId16"/>
    <p:sldId id="273" r:id="rId17"/>
    <p:sldId id="267" r:id="rId18"/>
    <p:sldId id="257" r:id="rId1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9" name="Untertitel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Titel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de-DE" smtClean="0"/>
              <a:t>Titelmasterformat durch Klicken bearbeiten</a:t>
            </a:r>
            <a:endParaRPr kumimoji="0" lang="en-US"/>
          </a:p>
        </p:txBody>
      </p:sp>
      <p:cxnSp>
        <p:nvCxnSpPr>
          <p:cNvPr id="8" name="Gerade Verbindung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umsplatzhalter 14"/>
          <p:cNvSpPr>
            <a:spLocks noGrp="1"/>
          </p:cNvSpPr>
          <p:nvPr>
            <p:ph type="dt" sz="half" idx="10"/>
          </p:nvPr>
        </p:nvSpPr>
        <p:spPr/>
        <p:txBody>
          <a:bodyPr/>
          <a:lstStyle/>
          <a:p>
            <a:fld id="{DC7CCBC2-3FD0-4D2F-9655-4C8D4F512329}" type="datetimeFigureOut">
              <a:rPr lang="de-DE" smtClean="0"/>
              <a:pPr/>
              <a:t>04.10.2016</a:t>
            </a:fld>
            <a:endParaRPr lang="de-DE"/>
          </a:p>
        </p:txBody>
      </p:sp>
      <p:sp>
        <p:nvSpPr>
          <p:cNvPr id="16" name="Foliennummernplatzhalter 15"/>
          <p:cNvSpPr>
            <a:spLocks noGrp="1"/>
          </p:cNvSpPr>
          <p:nvPr>
            <p:ph type="sldNum" sz="quarter" idx="11"/>
          </p:nvPr>
        </p:nvSpPr>
        <p:spPr/>
        <p:txBody>
          <a:bodyPr/>
          <a:lstStyle/>
          <a:p>
            <a:fld id="{B34B2F7D-401D-46E9-BF8A-EA126F1E684D}" type="slidenum">
              <a:rPr lang="de-DE" smtClean="0"/>
              <a:pPr/>
              <a:t>‹Nr.›</a:t>
            </a:fld>
            <a:endParaRPr lang="de-DE"/>
          </a:p>
        </p:txBody>
      </p:sp>
      <p:sp>
        <p:nvSpPr>
          <p:cNvPr id="17" name="Fußzeilenplatzhalter 16"/>
          <p:cNvSpPr>
            <a:spLocks noGrp="1"/>
          </p:cNvSpPr>
          <p:nvPr>
            <p:ph type="ftr" sz="quarter" idx="12"/>
          </p:nvPr>
        </p:nvSpPr>
        <p:spPr/>
        <p:txBody>
          <a:bodyPr/>
          <a:lstStyle/>
          <a:p>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DC7CCBC2-3FD0-4D2F-9655-4C8D4F512329}" type="datetimeFigureOut">
              <a:rPr lang="de-DE" smtClean="0"/>
              <a:pPr/>
              <a:t>04.10.2016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34B2F7D-401D-46E9-BF8A-EA126F1E684D}"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DC7CCBC2-3FD0-4D2F-9655-4C8D4F512329}" type="datetimeFigureOut">
              <a:rPr lang="de-DE" smtClean="0"/>
              <a:pPr/>
              <a:t>04.10.2016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34B2F7D-401D-46E9-BF8A-EA126F1E684D}"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9" name="Inhaltsplatzhalter 8"/>
          <p:cNvSpPr>
            <a:spLocks noGrp="1"/>
          </p:cNvSpPr>
          <p:nvPr>
            <p:ph idx="1"/>
          </p:nvPr>
        </p:nvSpPr>
        <p:spPr>
          <a:xfrm>
            <a:off x="457200" y="1524000"/>
            <a:ext cx="8229600"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4" name="Datumsplatzhalter 13"/>
          <p:cNvSpPr>
            <a:spLocks noGrp="1"/>
          </p:cNvSpPr>
          <p:nvPr>
            <p:ph type="dt" sz="half" idx="14"/>
          </p:nvPr>
        </p:nvSpPr>
        <p:spPr/>
        <p:txBody>
          <a:bodyPr/>
          <a:lstStyle/>
          <a:p>
            <a:fld id="{DC7CCBC2-3FD0-4D2F-9655-4C8D4F512329}" type="datetimeFigureOut">
              <a:rPr lang="de-DE" smtClean="0"/>
              <a:pPr/>
              <a:t>04.10.2016</a:t>
            </a:fld>
            <a:endParaRPr lang="de-DE"/>
          </a:p>
        </p:txBody>
      </p:sp>
      <p:sp>
        <p:nvSpPr>
          <p:cNvPr id="15" name="Foliennummernplatzhalter 14"/>
          <p:cNvSpPr>
            <a:spLocks noGrp="1"/>
          </p:cNvSpPr>
          <p:nvPr>
            <p:ph type="sldNum" sz="quarter" idx="15"/>
          </p:nvPr>
        </p:nvSpPr>
        <p:spPr/>
        <p:txBody>
          <a:bodyPr/>
          <a:lstStyle>
            <a:lvl1pPr algn="ctr">
              <a:defRPr/>
            </a:lvl1pPr>
          </a:lstStyle>
          <a:p>
            <a:fld id="{B34B2F7D-401D-46E9-BF8A-EA126F1E684D}" type="slidenum">
              <a:rPr lang="de-DE" smtClean="0"/>
              <a:pPr/>
              <a:t>‹Nr.›</a:t>
            </a:fld>
            <a:endParaRPr lang="de-DE"/>
          </a:p>
        </p:txBody>
      </p:sp>
      <p:sp>
        <p:nvSpPr>
          <p:cNvPr id="16" name="Fußzeilenplatzhalter 15"/>
          <p:cNvSpPr>
            <a:spLocks noGrp="1"/>
          </p:cNvSpPr>
          <p:nvPr>
            <p:ph type="ftr" sz="quarter" idx="16"/>
          </p:nvPr>
        </p:nvSpPr>
        <p:spPr/>
        <p:txBody>
          <a:bodyPr/>
          <a:lstStyle/>
          <a:p>
            <a:endParaRPr lang="de-DE"/>
          </a:p>
        </p:txBody>
      </p:sp>
      <p:sp>
        <p:nvSpPr>
          <p:cNvPr id="17" name="Titel 16"/>
          <p:cNvSpPr>
            <a:spLocks noGrp="1"/>
          </p:cNvSpPr>
          <p:nvPr>
            <p:ph type="title"/>
          </p:nvPr>
        </p:nvSpPr>
        <p:spPr/>
        <p:txBody>
          <a:bodyPr rtlCol="0" anchor="b" anchorCtr="0"/>
          <a:lstStyle/>
          <a:p>
            <a:r>
              <a:rPr kumimoji="0" lang="de-DE" smtClean="0"/>
              <a:t>Titelmasterformat durch Klicken bearbeiten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DC7CCBC2-3FD0-4D2F-9655-4C8D4F512329}" type="datetimeFigureOut">
              <a:rPr lang="de-DE" smtClean="0"/>
              <a:pPr/>
              <a:t>04.10.2016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34B2F7D-401D-46E9-BF8A-EA126F1E684D}" type="slidenum">
              <a:rPr lang="de-DE" smtClean="0"/>
              <a:pPr/>
              <a:t>‹Nr.›</a:t>
            </a:fld>
            <a:endParaRPr lang="de-DE"/>
          </a:p>
        </p:txBody>
      </p:sp>
      <p:sp>
        <p:nvSpPr>
          <p:cNvPr id="2" name="Titel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cxnSp>
        <p:nvCxnSpPr>
          <p:cNvPr id="7" name="Gerade Verbindung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fld id="{DC7CCBC2-3FD0-4D2F-9655-4C8D4F512329}" type="datetimeFigureOut">
              <a:rPr lang="de-DE" smtClean="0"/>
              <a:pPr/>
              <a:t>04.10.2016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34B2F7D-401D-46E9-BF8A-EA126F1E684D}" type="slidenum">
              <a:rPr lang="de-DE" smtClean="0"/>
              <a:pPr/>
              <a:t>‹Nr.›</a:t>
            </a:fld>
            <a:endParaRPr lang="de-DE"/>
          </a:p>
        </p:txBody>
      </p:sp>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11" name="Inhaltsplatzhalter 10"/>
          <p:cNvSpPr>
            <a:spLocks noGrp="1"/>
          </p:cNvSpPr>
          <p:nvPr>
            <p:ph sz="half" idx="1"/>
          </p:nvPr>
        </p:nvSpPr>
        <p:spPr>
          <a:xfrm>
            <a:off x="457200" y="1524000"/>
            <a:ext cx="4059936"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3" name="Inhaltsplatzhalter 12"/>
          <p:cNvSpPr>
            <a:spLocks noGrp="1"/>
          </p:cNvSpPr>
          <p:nvPr>
            <p:ph sz="half" idx="2"/>
          </p:nvPr>
        </p:nvSpPr>
        <p:spPr>
          <a:xfrm>
            <a:off x="4648200" y="1524000"/>
            <a:ext cx="4059936"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9" name="Foliennummernplatzhalter 8"/>
          <p:cNvSpPr>
            <a:spLocks noGrp="1"/>
          </p:cNvSpPr>
          <p:nvPr>
            <p:ph type="sldNum" sz="quarter" idx="12"/>
          </p:nvPr>
        </p:nvSpPr>
        <p:spPr/>
        <p:txBody>
          <a:bodyPr/>
          <a:lstStyle/>
          <a:p>
            <a:fld id="{B34B2F7D-401D-46E9-BF8A-EA126F1E684D}" type="slidenum">
              <a:rPr lang="de-DE" smtClean="0"/>
              <a:pPr/>
              <a:t>‹Nr.›</a:t>
            </a:fld>
            <a:endParaRPr lang="de-DE"/>
          </a:p>
        </p:txBody>
      </p:sp>
      <p:sp>
        <p:nvSpPr>
          <p:cNvPr id="8" name="Fußzeilenplatzhalter 7"/>
          <p:cNvSpPr>
            <a:spLocks noGrp="1"/>
          </p:cNvSpPr>
          <p:nvPr>
            <p:ph type="ftr" sz="quarter" idx="11"/>
          </p:nvPr>
        </p:nvSpPr>
        <p:spPr/>
        <p:txBody>
          <a:bodyPr/>
          <a:lstStyle/>
          <a:p>
            <a:endParaRPr lang="de-DE"/>
          </a:p>
        </p:txBody>
      </p:sp>
      <p:sp>
        <p:nvSpPr>
          <p:cNvPr id="7" name="Datumsplatzhalter 6"/>
          <p:cNvSpPr>
            <a:spLocks noGrp="1"/>
          </p:cNvSpPr>
          <p:nvPr>
            <p:ph type="dt" sz="half" idx="10"/>
          </p:nvPr>
        </p:nvSpPr>
        <p:spPr/>
        <p:txBody>
          <a:bodyPr/>
          <a:lstStyle/>
          <a:p>
            <a:fld id="{DC7CCBC2-3FD0-4D2F-9655-4C8D4F512329}" type="datetimeFigureOut">
              <a:rPr lang="de-DE" smtClean="0"/>
              <a:pPr/>
              <a:t>04.10.2016</a:t>
            </a:fld>
            <a:endParaRPr lang="de-DE"/>
          </a:p>
        </p:txBody>
      </p:sp>
      <p:sp>
        <p:nvSpPr>
          <p:cNvPr id="3" name="Textplatzhalt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32" name="Inhaltsplatzhalter 31"/>
          <p:cNvSpPr>
            <a:spLocks noGrp="1"/>
          </p:cNvSpPr>
          <p:nvPr>
            <p:ph sz="half" idx="2"/>
          </p:nvPr>
        </p:nvSpPr>
        <p:spPr>
          <a:xfrm>
            <a:off x="457200" y="2201896"/>
            <a:ext cx="4038600" cy="3913632"/>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34" name="Inhaltsplatzhalter 33"/>
          <p:cNvSpPr>
            <a:spLocks noGrp="1"/>
          </p:cNvSpPr>
          <p:nvPr>
            <p:ph sz="quarter" idx="4"/>
          </p:nvPr>
        </p:nvSpPr>
        <p:spPr>
          <a:xfrm>
            <a:off x="4649788" y="2201896"/>
            <a:ext cx="4038600" cy="3913632"/>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 name="Titel 1"/>
          <p:cNvSpPr>
            <a:spLocks noGrp="1"/>
          </p:cNvSpPr>
          <p:nvPr>
            <p:ph type="title"/>
          </p:nvPr>
        </p:nvSpPr>
        <p:spPr>
          <a:xfrm>
            <a:off x="457200" y="155448"/>
            <a:ext cx="8229600" cy="1143000"/>
          </a:xfrm>
        </p:spPr>
        <p:txBody>
          <a:bodyPr anchor="b" anchorCtr="0"/>
          <a:lstStyle>
            <a:lvl1pPr>
              <a:defRPr/>
            </a:lvl1pPr>
          </a:lstStyle>
          <a:p>
            <a:r>
              <a:rPr kumimoji="0" lang="de-DE" smtClean="0"/>
              <a:t>Titelmasterformat durch Klicken bearbeiten</a:t>
            </a:r>
            <a:endParaRPr kumimoji="0" lang="en-US"/>
          </a:p>
        </p:txBody>
      </p:sp>
      <p:sp>
        <p:nvSpPr>
          <p:cNvPr id="12" name="Textplatzhalt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cxnSp>
        <p:nvCxnSpPr>
          <p:cNvPr id="10" name="Gerade Verbindung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Gerade Verbindung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fld id="{DC7CCBC2-3FD0-4D2F-9655-4C8D4F512329}" type="datetimeFigureOut">
              <a:rPr lang="de-DE" smtClean="0"/>
              <a:pPr/>
              <a:t>04.10.2016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34B2F7D-401D-46E9-BF8A-EA126F1E684D}" type="slidenum">
              <a:rPr lang="de-DE" smtClean="0"/>
              <a:pPr/>
              <a:t>‹Nr.›</a:t>
            </a:fld>
            <a:endParaRPr lang="de-DE"/>
          </a:p>
        </p:txBody>
      </p:sp>
      <p:sp>
        <p:nvSpPr>
          <p:cNvPr id="2" name="Titel 1"/>
          <p:cNvSpPr>
            <a:spLocks noGrp="1"/>
          </p:cNvSpPr>
          <p:nvPr>
            <p:ph type="title"/>
          </p:nvPr>
        </p:nvSpPr>
        <p:spPr/>
        <p:txBody>
          <a:bodyPr/>
          <a:lstStyle/>
          <a:p>
            <a:r>
              <a:rPr kumimoji="0" lang="de-DE" smtClean="0"/>
              <a:t>Titelmasterformat durch Klicken bearbeiten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C7CCBC2-3FD0-4D2F-9655-4C8D4F512329}" type="datetimeFigureOut">
              <a:rPr lang="de-DE" smtClean="0"/>
              <a:pPr/>
              <a:t>04.10.2016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34B2F7D-401D-46E9-BF8A-EA126F1E684D}"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9" name="Inhaltsplatzhalter 28"/>
          <p:cNvSpPr>
            <a:spLocks noGrp="1"/>
          </p:cNvSpPr>
          <p:nvPr>
            <p:ph sz="quarter" idx="1"/>
          </p:nvPr>
        </p:nvSpPr>
        <p:spPr>
          <a:xfrm>
            <a:off x="457200" y="457200"/>
            <a:ext cx="6248400" cy="5715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3" name="Textplatzhalt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Textmasterformate durch Klicken bearbeiten</a:t>
            </a:r>
          </a:p>
        </p:txBody>
      </p:sp>
      <p:sp>
        <p:nvSpPr>
          <p:cNvPr id="31" name="Titel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de-DE" smtClean="0"/>
              <a:t>Titelmasterformat durch Klicken bearbeiten</a:t>
            </a:r>
            <a:endParaRPr kumimoji="0" lang="en-US"/>
          </a:p>
        </p:txBody>
      </p:sp>
      <p:sp>
        <p:nvSpPr>
          <p:cNvPr id="8" name="Datumsplatzhalter 7"/>
          <p:cNvSpPr>
            <a:spLocks noGrp="1"/>
          </p:cNvSpPr>
          <p:nvPr>
            <p:ph type="dt" sz="half" idx="14"/>
          </p:nvPr>
        </p:nvSpPr>
        <p:spPr/>
        <p:txBody>
          <a:bodyPr/>
          <a:lstStyle/>
          <a:p>
            <a:fld id="{DC7CCBC2-3FD0-4D2F-9655-4C8D4F512329}" type="datetimeFigureOut">
              <a:rPr lang="de-DE" smtClean="0"/>
              <a:pPr/>
              <a:t>04.10.2016</a:t>
            </a:fld>
            <a:endParaRPr lang="de-DE"/>
          </a:p>
        </p:txBody>
      </p:sp>
      <p:sp>
        <p:nvSpPr>
          <p:cNvPr id="9" name="Foliennummernplatzhalter 8"/>
          <p:cNvSpPr>
            <a:spLocks noGrp="1"/>
          </p:cNvSpPr>
          <p:nvPr>
            <p:ph type="sldNum" sz="quarter" idx="15"/>
          </p:nvPr>
        </p:nvSpPr>
        <p:spPr/>
        <p:txBody>
          <a:bodyPr/>
          <a:lstStyle/>
          <a:p>
            <a:fld id="{B34B2F7D-401D-46E9-BF8A-EA126F1E684D}" type="slidenum">
              <a:rPr lang="de-DE" smtClean="0"/>
              <a:pPr/>
              <a:t>‹Nr.›</a:t>
            </a:fld>
            <a:endParaRPr lang="de-DE"/>
          </a:p>
        </p:txBody>
      </p:sp>
      <p:sp>
        <p:nvSpPr>
          <p:cNvPr id="10" name="Fußzeilenplatzhalter 9"/>
          <p:cNvSpPr>
            <a:spLocks noGrp="1"/>
          </p:cNvSpPr>
          <p:nvPr>
            <p:ph type="ftr" sz="quarter" idx="16"/>
          </p:nvPr>
        </p:nvSpPr>
        <p:spPr/>
        <p:txBody>
          <a:bodyPr/>
          <a:lstStyle/>
          <a:p>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de-DE" smtClean="0"/>
              <a:t>Bild durch Klicken auf Symbol hinzufügen</a:t>
            </a:r>
            <a:endParaRPr kumimoji="0" lang="en-US"/>
          </a:p>
        </p:txBody>
      </p:sp>
      <p:sp>
        <p:nvSpPr>
          <p:cNvPr id="4" name="Textplatzhalt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8" name="Datumsplatzhalter 7"/>
          <p:cNvSpPr>
            <a:spLocks noGrp="1"/>
          </p:cNvSpPr>
          <p:nvPr>
            <p:ph type="dt" sz="half" idx="10"/>
          </p:nvPr>
        </p:nvSpPr>
        <p:spPr/>
        <p:txBody>
          <a:bodyPr/>
          <a:lstStyle/>
          <a:p>
            <a:fld id="{DC7CCBC2-3FD0-4D2F-9655-4C8D4F512329}" type="datetimeFigureOut">
              <a:rPr lang="de-DE" smtClean="0"/>
              <a:pPr/>
              <a:t>04.10.2016</a:t>
            </a:fld>
            <a:endParaRPr lang="de-DE"/>
          </a:p>
        </p:txBody>
      </p:sp>
      <p:sp>
        <p:nvSpPr>
          <p:cNvPr id="9" name="Foliennummernplatzhalter 8"/>
          <p:cNvSpPr>
            <a:spLocks noGrp="1"/>
          </p:cNvSpPr>
          <p:nvPr>
            <p:ph type="sldNum" sz="quarter" idx="11"/>
          </p:nvPr>
        </p:nvSpPr>
        <p:spPr/>
        <p:txBody>
          <a:bodyPr/>
          <a:lstStyle/>
          <a:p>
            <a:fld id="{B34B2F7D-401D-46E9-BF8A-EA126F1E684D}" type="slidenum">
              <a:rPr lang="de-DE" smtClean="0"/>
              <a:pPr/>
              <a:t>‹Nr.›</a:t>
            </a:fld>
            <a:endParaRPr lang="de-DE"/>
          </a:p>
        </p:txBody>
      </p:sp>
      <p:sp>
        <p:nvSpPr>
          <p:cNvPr id="10" name="Fußzeilenplatzhalter 9"/>
          <p:cNvSpPr>
            <a:spLocks noGrp="1"/>
          </p:cNvSpPr>
          <p:nvPr>
            <p:ph type="ftr" sz="quarter" idx="12"/>
          </p:nvPr>
        </p:nvSpPr>
        <p:spPr/>
        <p:txBody>
          <a:bodyPr/>
          <a:lstStyle/>
          <a:p>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platzhalt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24" name="Datumsplatzhalt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C7CCBC2-3FD0-4D2F-9655-4C8D4F512329}" type="datetimeFigureOut">
              <a:rPr lang="de-DE" smtClean="0"/>
              <a:pPr/>
              <a:t>04.10.2016</a:t>
            </a:fld>
            <a:endParaRPr lang="de-DE"/>
          </a:p>
        </p:txBody>
      </p:sp>
      <p:sp>
        <p:nvSpPr>
          <p:cNvPr id="10" name="Fußzeilenplatzhalt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de-DE"/>
          </a:p>
        </p:txBody>
      </p:sp>
      <p:sp>
        <p:nvSpPr>
          <p:cNvPr id="22" name="Foliennummernplatzhalt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34B2F7D-401D-46E9-BF8A-EA126F1E684D}" type="slidenum">
              <a:rPr lang="de-DE" smtClean="0"/>
              <a:pPr/>
              <a:t>‹Nr.›</a:t>
            </a:fld>
            <a:endParaRPr lang="de-DE"/>
          </a:p>
        </p:txBody>
      </p:sp>
      <p:sp>
        <p:nvSpPr>
          <p:cNvPr id="5" name="Titelplatzhalt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de-DE" smtClean="0"/>
              <a:t>Titelmasterformat durch Klicken bearbeiten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p:txBody>
          <a:bodyPr/>
          <a:lstStyle/>
          <a:p>
            <a:r>
              <a:rPr lang="de-AT" dirty="0" smtClean="0"/>
              <a:t>Definition, Interventionen und Suizidverhütung für Pflegepersonen</a:t>
            </a:r>
            <a:endParaRPr lang="de-DE" dirty="0"/>
          </a:p>
        </p:txBody>
      </p:sp>
      <p:sp>
        <p:nvSpPr>
          <p:cNvPr id="2" name="Titel 1"/>
          <p:cNvSpPr>
            <a:spLocks noGrp="1"/>
          </p:cNvSpPr>
          <p:nvPr>
            <p:ph type="ctrTitle"/>
          </p:nvPr>
        </p:nvSpPr>
        <p:spPr/>
        <p:txBody>
          <a:bodyPr/>
          <a:lstStyle/>
          <a:p>
            <a:r>
              <a:rPr lang="de-AT" dirty="0" smtClean="0"/>
              <a:t>Krise</a:t>
            </a:r>
            <a:endParaRPr lang="de-DE" dirty="0"/>
          </a:p>
        </p:txBody>
      </p:sp>
      <p:sp>
        <p:nvSpPr>
          <p:cNvPr id="4" name="Textfeld 3"/>
          <p:cNvSpPr txBox="1"/>
          <p:nvPr/>
        </p:nvSpPr>
        <p:spPr>
          <a:xfrm>
            <a:off x="5652120" y="5229200"/>
            <a:ext cx="2520280" cy="369332"/>
          </a:xfrm>
          <a:prstGeom prst="rect">
            <a:avLst/>
          </a:prstGeom>
          <a:noFill/>
        </p:spPr>
        <p:txBody>
          <a:bodyPr wrap="square" rtlCol="0">
            <a:spAutoFit/>
          </a:bodyPr>
          <a:lstStyle/>
          <a:p>
            <a:r>
              <a:rPr lang="de-AT" dirty="0" smtClean="0"/>
              <a:t>Gabriel </a:t>
            </a:r>
            <a:r>
              <a:rPr lang="de-AT" dirty="0" err="1" smtClean="0"/>
              <a:t>Wiesbauer</a:t>
            </a:r>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fontScale="92500" lnSpcReduction="10000"/>
          </a:bodyPr>
          <a:lstStyle/>
          <a:p>
            <a:r>
              <a:rPr lang="de-AT" dirty="0" smtClean="0"/>
              <a:t>Der Begriff ‚Krise’ stellt keine eigene Krankheitseinheit dar. Ursprünglich verstand man darunter einen emotionalen Ausnahmezustand, der bei (zuvor) psychisch unauffälligen Personen durch psychosoziale Belastungen hervorgerufen wird.</a:t>
            </a:r>
          </a:p>
          <a:p>
            <a:endParaRPr lang="de-AT" dirty="0" smtClean="0"/>
          </a:p>
          <a:p>
            <a:r>
              <a:rPr lang="de-AT" dirty="0" smtClean="0"/>
              <a:t>Diagnosen: akute Belastungsreaktion (Dauer bis zu 3 Tagen), </a:t>
            </a:r>
            <a:r>
              <a:rPr lang="de-AT" dirty="0" smtClean="0"/>
              <a:t>Anpassungsstörung.</a:t>
            </a:r>
          </a:p>
          <a:p>
            <a:endParaRPr lang="de-AT" dirty="0" smtClean="0"/>
          </a:p>
          <a:p>
            <a:r>
              <a:rPr lang="de-AT" dirty="0" smtClean="0"/>
              <a:t>PTBS: </a:t>
            </a:r>
            <a:r>
              <a:rPr lang="de-AT" dirty="0" smtClean="0"/>
              <a:t>Posttraumatische Belastungsreaktion: zeitliche Latenz bis </a:t>
            </a:r>
            <a:r>
              <a:rPr lang="de-AT" dirty="0" smtClean="0"/>
              <a:t>mehrere </a:t>
            </a:r>
            <a:r>
              <a:rPr lang="de-AT" dirty="0" smtClean="0"/>
              <a:t>Monate. Entspricht eigentlich nicht dem Konzept der </a:t>
            </a:r>
            <a:r>
              <a:rPr lang="de-AT" dirty="0" smtClean="0"/>
              <a:t>Krise. </a:t>
            </a:r>
            <a:r>
              <a:rPr lang="de-AT" dirty="0" smtClean="0"/>
              <a:t>Hat d</a:t>
            </a:r>
            <a:r>
              <a:rPr lang="de-AT" dirty="0" smtClean="0"/>
              <a:t>efinierte </a:t>
            </a:r>
            <a:r>
              <a:rPr lang="de-AT" dirty="0" smtClean="0"/>
              <a:t>Symptome</a:t>
            </a:r>
            <a:r>
              <a:rPr lang="de-AT" dirty="0" smtClean="0"/>
              <a:t>.</a:t>
            </a:r>
            <a:endParaRPr lang="de-DE" dirty="0"/>
          </a:p>
        </p:txBody>
      </p:sp>
      <p:sp>
        <p:nvSpPr>
          <p:cNvPr id="3" name="Titel 2"/>
          <p:cNvSpPr>
            <a:spLocks noGrp="1"/>
          </p:cNvSpPr>
          <p:nvPr>
            <p:ph type="title"/>
          </p:nvPr>
        </p:nvSpPr>
        <p:spPr/>
        <p:txBody>
          <a:bodyPr/>
          <a:lstStyle/>
          <a:p>
            <a:r>
              <a:rPr lang="de-AT" dirty="0" smtClean="0"/>
              <a:t>Diagnostik/Abgrenzung</a:t>
            </a:r>
            <a:endParaRPr lang="de-D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lstStyle/>
          <a:p>
            <a:r>
              <a:rPr lang="de-AT" dirty="0" smtClean="0"/>
              <a:t>Praktische Krisenintervention</a:t>
            </a:r>
            <a:endParaRPr lang="de-D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idx="1"/>
          </p:nvPr>
        </p:nvSpPr>
        <p:spPr/>
        <p:txBody>
          <a:bodyPr/>
          <a:lstStyle/>
          <a:p>
            <a:r>
              <a:rPr lang="de-AT" sz="2400" dirty="0" smtClean="0"/>
              <a:t>Lebensveränderungskrise</a:t>
            </a:r>
            <a:endParaRPr lang="de-DE" sz="2400" dirty="0"/>
          </a:p>
        </p:txBody>
      </p:sp>
      <p:sp>
        <p:nvSpPr>
          <p:cNvPr id="3" name="Inhaltsplatzhalter 2"/>
          <p:cNvSpPr>
            <a:spLocks noGrp="1"/>
          </p:cNvSpPr>
          <p:nvPr>
            <p:ph sz="half" idx="2"/>
          </p:nvPr>
        </p:nvSpPr>
        <p:spPr/>
        <p:txBody>
          <a:bodyPr/>
          <a:lstStyle/>
          <a:p>
            <a:pPr marL="274320" lvl="1">
              <a:spcBef>
                <a:spcPts val="600"/>
              </a:spcBef>
              <a:buClr>
                <a:schemeClr val="accent2"/>
              </a:buClr>
            </a:pPr>
            <a:endParaRPr lang="de-AT" sz="1400" dirty="0" smtClean="0"/>
          </a:p>
          <a:p>
            <a:pPr marL="274320" lvl="1">
              <a:spcBef>
                <a:spcPts val="600"/>
              </a:spcBef>
              <a:buClr>
                <a:schemeClr val="accent2"/>
              </a:buClr>
            </a:pPr>
            <a:endParaRPr lang="de-AT" sz="1400" dirty="0" smtClean="0"/>
          </a:p>
          <a:p>
            <a:pPr marL="274320" lvl="1">
              <a:spcBef>
                <a:spcPts val="600"/>
              </a:spcBef>
              <a:buClr>
                <a:schemeClr val="accent2"/>
              </a:buClr>
            </a:pPr>
            <a:r>
              <a:rPr lang="de-AT" sz="1400" dirty="0" smtClean="0"/>
              <a:t>Bei durch Lebensveränderung ausgelösten Krisen, ist es Ziel der Intervention den Patienten bei der Bearbeitung des Krisenanlasses und der Einleitung einer </a:t>
            </a:r>
            <a:r>
              <a:rPr lang="de-DE" sz="1400" dirty="0" smtClean="0"/>
              <a:t>Neuanpassung (→ </a:t>
            </a:r>
            <a:r>
              <a:rPr lang="de-DE" sz="1400" dirty="0" err="1" smtClean="0"/>
              <a:t>Akkomodation</a:t>
            </a:r>
            <a:r>
              <a:rPr lang="de-DE" sz="1400" dirty="0" smtClean="0"/>
              <a:t>) zu unterstützen.</a:t>
            </a:r>
            <a:endParaRPr lang="de-AT" sz="1400" dirty="0" smtClean="0"/>
          </a:p>
          <a:p>
            <a:endParaRPr lang="de-DE" dirty="0"/>
          </a:p>
        </p:txBody>
      </p:sp>
      <p:sp>
        <p:nvSpPr>
          <p:cNvPr id="4" name="Inhaltsplatzhalter 3"/>
          <p:cNvSpPr>
            <a:spLocks noGrp="1"/>
          </p:cNvSpPr>
          <p:nvPr>
            <p:ph sz="quarter" idx="4"/>
          </p:nvPr>
        </p:nvSpPr>
        <p:spPr/>
        <p:txBody>
          <a:bodyPr>
            <a:normAutofit/>
          </a:bodyPr>
          <a:lstStyle/>
          <a:p>
            <a:endParaRPr lang="de-AT" sz="1400" dirty="0" smtClean="0">
              <a:solidFill>
                <a:schemeClr val="tx2"/>
              </a:solidFill>
            </a:endParaRPr>
          </a:p>
          <a:p>
            <a:endParaRPr lang="de-AT" sz="1400" dirty="0" smtClean="0">
              <a:solidFill>
                <a:schemeClr val="tx2"/>
              </a:solidFill>
            </a:endParaRPr>
          </a:p>
          <a:p>
            <a:r>
              <a:rPr lang="de-AT" sz="1400" dirty="0" smtClean="0">
                <a:solidFill>
                  <a:schemeClr val="tx2"/>
                </a:solidFill>
              </a:rPr>
              <a:t>Bei traumatischen Krisen ist das Ziel der Intervention zunächst die psychophysiologische Anspannung bzw. das Stressniveau des Patienten zu senken, um anschließend einen Bearbeitungsprozess einleiten zu können.</a:t>
            </a:r>
            <a:endParaRPr lang="de-DE" sz="1400" dirty="0" smtClean="0">
              <a:solidFill>
                <a:schemeClr val="tx2"/>
              </a:solidFill>
            </a:endParaRPr>
          </a:p>
        </p:txBody>
      </p:sp>
      <p:sp>
        <p:nvSpPr>
          <p:cNvPr id="5" name="Titel 4"/>
          <p:cNvSpPr>
            <a:spLocks noGrp="1"/>
          </p:cNvSpPr>
          <p:nvPr>
            <p:ph type="title"/>
          </p:nvPr>
        </p:nvSpPr>
        <p:spPr/>
        <p:txBody>
          <a:bodyPr/>
          <a:lstStyle/>
          <a:p>
            <a:r>
              <a:rPr lang="de-AT" dirty="0" smtClean="0"/>
              <a:t>Was ist zu tun?</a:t>
            </a:r>
            <a:endParaRPr lang="de-DE" dirty="0"/>
          </a:p>
        </p:txBody>
      </p:sp>
      <p:sp>
        <p:nvSpPr>
          <p:cNvPr id="6" name="Textplatzhalter 5"/>
          <p:cNvSpPr>
            <a:spLocks noGrp="1"/>
          </p:cNvSpPr>
          <p:nvPr>
            <p:ph type="body" idx="3"/>
          </p:nvPr>
        </p:nvSpPr>
        <p:spPr/>
        <p:txBody>
          <a:bodyPr/>
          <a:lstStyle/>
          <a:p>
            <a:r>
              <a:rPr lang="de-AT" sz="2400" dirty="0" smtClean="0"/>
              <a:t>Traumatische Krise</a:t>
            </a:r>
            <a:endParaRPr lang="de-DE"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AT" dirty="0" smtClean="0"/>
              <a:t>rascher Beginn</a:t>
            </a:r>
          </a:p>
          <a:p>
            <a:r>
              <a:rPr lang="de-AT" dirty="0" smtClean="0"/>
              <a:t>Aktivität</a:t>
            </a:r>
          </a:p>
          <a:p>
            <a:r>
              <a:rPr lang="de-AT" dirty="0" smtClean="0"/>
              <a:t>Methodenflexibilität</a:t>
            </a:r>
          </a:p>
          <a:p>
            <a:r>
              <a:rPr lang="de-AT" dirty="0" smtClean="0"/>
              <a:t>Fokus: aktuelle Situation und Ereignis</a:t>
            </a:r>
          </a:p>
          <a:p>
            <a:r>
              <a:rPr lang="de-AT" dirty="0" smtClean="0"/>
              <a:t>Einbeziehung der Umwelt</a:t>
            </a:r>
          </a:p>
          <a:p>
            <a:r>
              <a:rPr lang="de-AT" dirty="0" smtClean="0"/>
              <a:t>Entlastung</a:t>
            </a:r>
          </a:p>
          <a:p>
            <a:r>
              <a:rPr lang="de-AT" dirty="0" smtClean="0"/>
              <a:t>Transparentes Vorgehen</a:t>
            </a:r>
          </a:p>
          <a:p>
            <a:r>
              <a:rPr lang="de-AT" dirty="0" smtClean="0"/>
              <a:t>Zusammenarbeit</a:t>
            </a:r>
            <a:endParaRPr lang="de-DE" dirty="0" smtClean="0"/>
          </a:p>
          <a:p>
            <a:r>
              <a:rPr lang="de-AT" dirty="0" smtClean="0"/>
              <a:t>Interdisziplinarität</a:t>
            </a:r>
          </a:p>
        </p:txBody>
      </p:sp>
      <p:sp>
        <p:nvSpPr>
          <p:cNvPr id="3" name="Titel 2"/>
          <p:cNvSpPr>
            <a:spLocks noGrp="1"/>
          </p:cNvSpPr>
          <p:nvPr>
            <p:ph type="title"/>
          </p:nvPr>
        </p:nvSpPr>
        <p:spPr/>
        <p:txBody>
          <a:bodyPr/>
          <a:lstStyle/>
          <a:p>
            <a:r>
              <a:rPr lang="de-AT" dirty="0" smtClean="0"/>
              <a:t>Prinzipien</a:t>
            </a:r>
            <a:endParaRPr lang="de-D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AT" dirty="0" smtClean="0"/>
          </a:p>
          <a:p>
            <a:r>
              <a:rPr lang="de-AT" sz="4400" dirty="0" smtClean="0">
                <a:solidFill>
                  <a:srgbClr val="FF0000"/>
                </a:solidFill>
              </a:rPr>
              <a:t>B</a:t>
            </a:r>
            <a:r>
              <a:rPr lang="de-AT" dirty="0" smtClean="0"/>
              <a:t>eziehung aufbauen</a:t>
            </a:r>
          </a:p>
          <a:p>
            <a:r>
              <a:rPr lang="de-AT" sz="4400" dirty="0" smtClean="0">
                <a:solidFill>
                  <a:srgbClr val="FF0000"/>
                </a:solidFill>
              </a:rPr>
              <a:t>E</a:t>
            </a:r>
            <a:r>
              <a:rPr lang="de-AT" dirty="0" smtClean="0"/>
              <a:t>rfassen der Situation</a:t>
            </a:r>
          </a:p>
          <a:p>
            <a:r>
              <a:rPr lang="de-AT" sz="4400" dirty="0" smtClean="0">
                <a:solidFill>
                  <a:srgbClr val="FF0000"/>
                </a:solidFill>
              </a:rPr>
              <a:t>L</a:t>
            </a:r>
            <a:r>
              <a:rPr lang="de-AT" dirty="0" smtClean="0"/>
              <a:t>inderung der Symptome</a:t>
            </a:r>
          </a:p>
          <a:p>
            <a:r>
              <a:rPr lang="de-AT" sz="4400" dirty="0" smtClean="0">
                <a:solidFill>
                  <a:srgbClr val="FF0000"/>
                </a:solidFill>
              </a:rPr>
              <a:t>L</a:t>
            </a:r>
            <a:r>
              <a:rPr lang="de-AT" dirty="0" smtClean="0"/>
              <a:t>eute einbeziehen, die unterstützen</a:t>
            </a:r>
          </a:p>
          <a:p>
            <a:r>
              <a:rPr lang="de-AT" sz="4400" dirty="0" smtClean="0">
                <a:solidFill>
                  <a:srgbClr val="FF0000"/>
                </a:solidFill>
              </a:rPr>
              <a:t>A</a:t>
            </a:r>
            <a:r>
              <a:rPr lang="de-AT" dirty="0" smtClean="0"/>
              <a:t>nsatz zur Problembewältigung</a:t>
            </a:r>
          </a:p>
          <a:p>
            <a:endParaRPr lang="de-AT" dirty="0" smtClean="0"/>
          </a:p>
        </p:txBody>
      </p:sp>
      <p:sp>
        <p:nvSpPr>
          <p:cNvPr id="3" name="Titel 2"/>
          <p:cNvSpPr>
            <a:spLocks noGrp="1"/>
          </p:cNvSpPr>
          <p:nvPr>
            <p:ph type="title"/>
          </p:nvPr>
        </p:nvSpPr>
        <p:spPr/>
        <p:txBody>
          <a:bodyPr/>
          <a:lstStyle/>
          <a:p>
            <a:r>
              <a:rPr lang="de-AT" dirty="0" smtClean="0"/>
              <a:t>Konzept „BELLA“</a:t>
            </a:r>
            <a:endParaRPr lang="de-D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fontScale="92500" lnSpcReduction="10000"/>
          </a:bodyPr>
          <a:lstStyle/>
          <a:p>
            <a:r>
              <a:rPr lang="de-AT" dirty="0" smtClean="0"/>
              <a:t>Beziehung!</a:t>
            </a:r>
          </a:p>
          <a:p>
            <a:endParaRPr lang="de-AT" dirty="0" smtClean="0"/>
          </a:p>
          <a:p>
            <a:r>
              <a:rPr lang="de-AT" dirty="0" smtClean="0"/>
              <a:t>gut Explorieren (5 Säulen der Identität)</a:t>
            </a:r>
          </a:p>
          <a:p>
            <a:r>
              <a:rPr lang="de-AT" dirty="0" err="1" smtClean="0"/>
              <a:t>Copingstrategien</a:t>
            </a:r>
            <a:endParaRPr lang="de-AT" dirty="0" smtClean="0"/>
          </a:p>
          <a:p>
            <a:r>
              <a:rPr lang="de-AT" dirty="0" smtClean="0"/>
              <a:t>Ressourcen!!!</a:t>
            </a:r>
          </a:p>
          <a:p>
            <a:endParaRPr lang="de-AT" dirty="0" smtClean="0"/>
          </a:p>
          <a:p>
            <a:r>
              <a:rPr lang="de-AT" dirty="0" smtClean="0"/>
              <a:t>Komplexität reduzieren</a:t>
            </a:r>
          </a:p>
          <a:p>
            <a:r>
              <a:rPr lang="de-AT" dirty="0" smtClean="0"/>
              <a:t>Emotionen zulassen aber auch reduzieren wo sie „überschwemmen“</a:t>
            </a:r>
          </a:p>
          <a:p>
            <a:endParaRPr lang="de-AT" dirty="0" smtClean="0"/>
          </a:p>
          <a:p>
            <a:r>
              <a:rPr lang="de-AT" dirty="0" smtClean="0"/>
              <a:t>Professionelle Hilfe</a:t>
            </a:r>
          </a:p>
          <a:p>
            <a:endParaRPr lang="de-AT" dirty="0" smtClean="0"/>
          </a:p>
          <a:p>
            <a:endParaRPr lang="de-AT" dirty="0" smtClean="0"/>
          </a:p>
          <a:p>
            <a:endParaRPr lang="de-AT" dirty="0" smtClean="0"/>
          </a:p>
          <a:p>
            <a:endParaRPr lang="de-DE" dirty="0"/>
          </a:p>
        </p:txBody>
      </p:sp>
      <p:sp>
        <p:nvSpPr>
          <p:cNvPr id="3" name="Titel 2"/>
          <p:cNvSpPr>
            <a:spLocks noGrp="1"/>
          </p:cNvSpPr>
          <p:nvPr>
            <p:ph type="title"/>
          </p:nvPr>
        </p:nvSpPr>
        <p:spPr/>
        <p:txBody>
          <a:bodyPr>
            <a:normAutofit fontScale="90000"/>
          </a:bodyPr>
          <a:lstStyle/>
          <a:p>
            <a:r>
              <a:rPr lang="de-AT" dirty="0" smtClean="0"/>
              <a:t>Tipps und Tricks der Krisenintervention</a:t>
            </a:r>
            <a:endParaRPr lang="de-D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lnSpcReduction="10000"/>
          </a:bodyPr>
          <a:lstStyle/>
          <a:p>
            <a:pPr algn="ctr"/>
            <a:r>
              <a:rPr lang="de-AT" b="1" dirty="0" smtClean="0"/>
              <a:t>Beziehung/Gespräch</a:t>
            </a:r>
          </a:p>
          <a:p>
            <a:endParaRPr lang="de-AT" dirty="0" smtClean="0"/>
          </a:p>
          <a:p>
            <a:r>
              <a:rPr lang="de-AT" sz="2000" dirty="0" smtClean="0"/>
              <a:t>Distanzierungstechniken</a:t>
            </a:r>
          </a:p>
          <a:p>
            <a:pPr lvl="1"/>
            <a:r>
              <a:rPr lang="de-AT" sz="1200" dirty="0" smtClean="0"/>
              <a:t>Situation aus Perspektive eines Freundes, Hochsitz, Kino, Zeitmaschine, Zauberladen, Wunderfrage, </a:t>
            </a:r>
            <a:r>
              <a:rPr lang="de-AT" sz="1200" dirty="0" err="1" smtClean="0"/>
              <a:t>Refraiming</a:t>
            </a:r>
            <a:r>
              <a:rPr lang="de-AT" sz="1200" dirty="0" smtClean="0"/>
              <a:t> (Umdeutung), </a:t>
            </a:r>
            <a:r>
              <a:rPr lang="de-AT" sz="1200" dirty="0" smtClean="0"/>
              <a:t>Kognitive Ebene,…</a:t>
            </a:r>
          </a:p>
          <a:p>
            <a:r>
              <a:rPr lang="de-AT" sz="2000" dirty="0" smtClean="0"/>
              <a:t>Techniken der inneren Stütze</a:t>
            </a:r>
          </a:p>
          <a:p>
            <a:pPr lvl="1"/>
            <a:r>
              <a:rPr lang="de-AT" sz="1200" dirty="0" smtClean="0"/>
              <a:t>Innerer Beistand (Mensch, Tier,…), Innere Dialoge, Orte der Kraft, Texte und Gedichte, Zeichnen, Gesten, Entspannungsverfahren,…</a:t>
            </a:r>
          </a:p>
          <a:p>
            <a:r>
              <a:rPr lang="de-AT" sz="2000" dirty="0" smtClean="0"/>
              <a:t>Ressourcen</a:t>
            </a:r>
          </a:p>
          <a:p>
            <a:pPr lvl="1"/>
            <a:r>
              <a:rPr lang="de-AT" sz="1200" dirty="0" smtClean="0"/>
              <a:t>Ressourcen die der Patient bereits hat (Exploration), Ressourcen im Umfeld, Notfall-Ressourcen, Imagination, Selbstberuhigung,…</a:t>
            </a:r>
          </a:p>
          <a:p>
            <a:r>
              <a:rPr lang="de-AT" sz="2000" dirty="0" smtClean="0"/>
              <a:t>Zielarbeit</a:t>
            </a:r>
          </a:p>
          <a:p>
            <a:pPr lvl="1"/>
            <a:r>
              <a:rPr lang="de-AT" sz="1200" dirty="0" smtClean="0"/>
              <a:t>Von den Phänomenen zu den Strukturen</a:t>
            </a:r>
          </a:p>
          <a:p>
            <a:r>
              <a:rPr lang="de-AT" sz="2000" dirty="0" smtClean="0"/>
              <a:t>Problemlösetraining</a:t>
            </a:r>
          </a:p>
          <a:p>
            <a:pPr lvl="1"/>
            <a:r>
              <a:rPr lang="de-AT" sz="1200" dirty="0" smtClean="0"/>
              <a:t>Rollenspiele: Selbstbehauptung, Klärung befürchteter sozialer Folgen, Stressimmunisierungstraining, Umgang mit Sich-Sorgen und Grübeln, Sinnfragen,…</a:t>
            </a:r>
          </a:p>
          <a:p>
            <a:endParaRPr lang="de-DE" sz="2000" dirty="0"/>
          </a:p>
        </p:txBody>
      </p:sp>
      <p:sp>
        <p:nvSpPr>
          <p:cNvPr id="3" name="Titel 2"/>
          <p:cNvSpPr>
            <a:spLocks noGrp="1"/>
          </p:cNvSpPr>
          <p:nvPr>
            <p:ph type="title"/>
          </p:nvPr>
        </p:nvSpPr>
        <p:spPr/>
        <p:txBody>
          <a:bodyPr/>
          <a:lstStyle/>
          <a:p>
            <a:r>
              <a:rPr lang="de-AT" dirty="0" smtClean="0"/>
              <a:t>Was machen Psychotherapeuten?</a:t>
            </a:r>
            <a:endParaRPr lang="de-D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lnSpcReduction="10000"/>
          </a:bodyPr>
          <a:lstStyle/>
          <a:p>
            <a:r>
              <a:rPr lang="de-AT" dirty="0" smtClean="0"/>
              <a:t>Ein gesunder Mensch hat all das noch, was er als Kind mit auf die Welt gebracht hat: Entdeckungsfreude und Gestaltungslust, Offenheit, Beziehungsfähigkeit, Vertrauen, Zuversicht, Lebensfreude und Begeisterung über sich selbst. Er ist im Einklang mit sich selbst und in der Lage, sich in andere hinein zu versetzen. Er ist im Einklang mit der Natur und mit der Welt. Es gibt Menschen die sich diese Offenheit bis ins hohe Alter bewahren – diese Freude am Leben, die man am Leuchten in den Augen erkennen kann.</a:t>
            </a:r>
          </a:p>
          <a:p>
            <a:endParaRPr lang="de-AT" dirty="0" smtClean="0"/>
          </a:p>
          <a:p>
            <a:pPr algn="r">
              <a:buNone/>
            </a:pPr>
            <a:r>
              <a:rPr lang="de-AT" dirty="0" smtClean="0"/>
              <a:t>	</a:t>
            </a:r>
            <a:r>
              <a:rPr lang="de-AT" sz="1800" dirty="0" smtClean="0"/>
              <a:t>Gerald </a:t>
            </a:r>
            <a:r>
              <a:rPr lang="de-AT" sz="1800" dirty="0" err="1" smtClean="0"/>
              <a:t>Hüther</a:t>
            </a:r>
            <a:endParaRPr lang="de-DE"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dirty="0" err="1" smtClean="0"/>
              <a:t>D’Amelio</a:t>
            </a:r>
            <a:r>
              <a:rPr lang="de-DE" dirty="0" smtClean="0"/>
              <a:t>, R. (2010): Krise und Krisenintervention. Studienbrief: Krise und Krisenintervention.</a:t>
            </a:r>
          </a:p>
          <a:p>
            <a:r>
              <a:rPr lang="de-AT" dirty="0" err="1" smtClean="0"/>
              <a:t>Sonneck</a:t>
            </a:r>
            <a:r>
              <a:rPr lang="de-AT" dirty="0" smtClean="0"/>
              <a:t>, G. (2000): Krisenintervention und Suizidverhütung. Wien: Facultas.</a:t>
            </a:r>
          </a:p>
          <a:p>
            <a:r>
              <a:rPr lang="de-AT" dirty="0" smtClean="0"/>
              <a:t>Schwarzmann, M. (2013): Skripten zur Praktischen Krisenintervention. Eigenverlag.</a:t>
            </a:r>
          </a:p>
          <a:p>
            <a:endParaRPr lang="de-DE" dirty="0" smtClean="0"/>
          </a:p>
        </p:txBody>
      </p:sp>
      <p:sp>
        <p:nvSpPr>
          <p:cNvPr id="3" name="Titel 2"/>
          <p:cNvSpPr>
            <a:spLocks noGrp="1"/>
          </p:cNvSpPr>
          <p:nvPr>
            <p:ph type="title"/>
          </p:nvPr>
        </p:nvSpPr>
        <p:spPr/>
        <p:txBody>
          <a:bodyPr/>
          <a:lstStyle/>
          <a:p>
            <a:r>
              <a:rPr lang="de-AT" dirty="0" smtClean="0"/>
              <a:t>Literaturverzeichnis</a:t>
            </a:r>
            <a:endParaRPr lang="de-D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dirty="0" smtClean="0"/>
              <a:t>Alltagssprachlich: gefährliche Entwicklung, Zuspitzung </a:t>
            </a:r>
            <a:r>
              <a:rPr lang="de-AT" dirty="0" smtClean="0"/>
              <a:t>oder Verschärfung, bzw. eine Entscheidungs- oder Ausnahmesituation.</a:t>
            </a:r>
          </a:p>
          <a:p>
            <a:r>
              <a:rPr lang="de-AT" dirty="0" smtClean="0"/>
              <a:t>Der altgriechische Begriff ‚</a:t>
            </a:r>
            <a:r>
              <a:rPr lang="de-AT" dirty="0" err="1" smtClean="0"/>
              <a:t>crisis</a:t>
            </a:r>
            <a:r>
              <a:rPr lang="de-AT" dirty="0" smtClean="0"/>
              <a:t>’ bezeichnet einen „Wendepunkt zu Gesundheit oder Tod.</a:t>
            </a:r>
          </a:p>
          <a:p>
            <a:r>
              <a:rPr lang="de-AT" dirty="0" smtClean="0"/>
              <a:t>In der Medizin bezeichnet der Terminus ‚Krise’ den entscheidenden Moment im Verlauf einer Erkrankung, in dem es zu einer beginnenden Heilung oder zu einer radikalen Verschlechterung im Zustand des </a:t>
            </a:r>
            <a:r>
              <a:rPr lang="de-DE" dirty="0" smtClean="0"/>
              <a:t>Patienten kommt.</a:t>
            </a:r>
            <a:endParaRPr lang="de-DE" dirty="0"/>
          </a:p>
        </p:txBody>
      </p:sp>
      <p:sp>
        <p:nvSpPr>
          <p:cNvPr id="3" name="Titel 2"/>
          <p:cNvSpPr>
            <a:spLocks noGrp="1"/>
          </p:cNvSpPr>
          <p:nvPr>
            <p:ph type="title"/>
          </p:nvPr>
        </p:nvSpPr>
        <p:spPr/>
        <p:txBody>
          <a:bodyPr/>
          <a:lstStyle/>
          <a:p>
            <a:r>
              <a:rPr lang="de-AT" dirty="0" smtClean="0"/>
              <a:t>Definition</a:t>
            </a:r>
            <a:endParaRPr lang="de-D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Chinesische Zeichen für Krise</a:t>
            </a:r>
            <a:endParaRPr lang="de-DE" dirty="0"/>
          </a:p>
        </p:txBody>
      </p:sp>
      <p:pic>
        <p:nvPicPr>
          <p:cNvPr id="1026" name="Picture 2" descr="C:\Users\Gabriel\Desktop\thA4DJLNR7.jpg"/>
          <p:cNvPicPr>
            <a:picLocks noChangeAspect="1" noChangeArrowheads="1"/>
          </p:cNvPicPr>
          <p:nvPr/>
        </p:nvPicPr>
        <p:blipFill>
          <a:blip r:embed="rId2" cstate="print"/>
          <a:srcRect/>
          <a:stretch>
            <a:fillRect/>
          </a:stretch>
        </p:blipFill>
        <p:spPr bwMode="auto">
          <a:xfrm>
            <a:off x="2483768" y="2420888"/>
            <a:ext cx="4339123" cy="2004169"/>
          </a:xfrm>
          <a:prstGeom prst="rect">
            <a:avLst/>
          </a:prstGeom>
          <a:noFill/>
        </p:spPr>
      </p:pic>
      <p:sp>
        <p:nvSpPr>
          <p:cNvPr id="6" name="Textfeld 5"/>
          <p:cNvSpPr txBox="1"/>
          <p:nvPr/>
        </p:nvSpPr>
        <p:spPr>
          <a:xfrm>
            <a:off x="1475656" y="4725144"/>
            <a:ext cx="6336704" cy="584775"/>
          </a:xfrm>
          <a:prstGeom prst="rect">
            <a:avLst/>
          </a:prstGeom>
          <a:noFill/>
        </p:spPr>
        <p:txBody>
          <a:bodyPr wrap="square" rtlCol="0">
            <a:spAutoFit/>
          </a:bodyPr>
          <a:lstStyle/>
          <a:p>
            <a:pPr algn="ctr"/>
            <a:r>
              <a:rPr lang="de-AT" sz="3200" dirty="0" smtClean="0"/>
              <a:t>Gefahr und Chance</a:t>
            </a:r>
            <a:endParaRPr lang="de-DE"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AT" dirty="0" smtClean="0"/>
          </a:p>
          <a:p>
            <a:endParaRPr lang="de-AT" dirty="0" smtClean="0"/>
          </a:p>
          <a:p>
            <a:r>
              <a:rPr lang="de-AT" dirty="0" smtClean="0"/>
              <a:t>Demnach ist eine Krise ist ein zeitlich befristetes Ereignis, das aus einer </a:t>
            </a:r>
            <a:r>
              <a:rPr lang="de-AT" b="1" dirty="0" smtClean="0"/>
              <a:t>akuten Überforderung eines gewohnten Verhaltens- und Bewältigungssystems durch </a:t>
            </a:r>
            <a:r>
              <a:rPr lang="de-AT" dirty="0" smtClean="0"/>
              <a:t>belastende äußere oder innere Auslöser resultiert (</a:t>
            </a:r>
            <a:r>
              <a:rPr lang="de-AT" dirty="0" err="1" smtClean="0"/>
              <a:t>Simmich</a:t>
            </a:r>
            <a:r>
              <a:rPr lang="de-AT" dirty="0" smtClean="0"/>
              <a:t> et al. 1999)</a:t>
            </a:r>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AT" dirty="0" smtClean="0"/>
          </a:p>
          <a:p>
            <a:endParaRPr lang="de-AT" dirty="0" smtClean="0"/>
          </a:p>
          <a:p>
            <a:r>
              <a:rPr lang="de-AT" dirty="0" smtClean="0"/>
              <a:t>Entfremdung von sich als Leib</a:t>
            </a:r>
          </a:p>
          <a:p>
            <a:r>
              <a:rPr lang="de-AT" dirty="0" smtClean="0"/>
              <a:t>Entfremdung von Mitmenschen</a:t>
            </a:r>
          </a:p>
          <a:p>
            <a:r>
              <a:rPr lang="de-AT" dirty="0" smtClean="0"/>
              <a:t>Entfremdung von der Welt</a:t>
            </a:r>
          </a:p>
          <a:p>
            <a:r>
              <a:rPr lang="de-AT" dirty="0" smtClean="0"/>
              <a:t>Entfremdung von der Zeit</a:t>
            </a:r>
            <a:endParaRPr lang="de-DE" dirty="0"/>
          </a:p>
        </p:txBody>
      </p:sp>
      <p:sp>
        <p:nvSpPr>
          <p:cNvPr id="3" name="Titel 2"/>
          <p:cNvSpPr>
            <a:spLocks noGrp="1"/>
          </p:cNvSpPr>
          <p:nvPr>
            <p:ph type="title"/>
          </p:nvPr>
        </p:nvSpPr>
        <p:spPr/>
        <p:txBody>
          <a:bodyPr/>
          <a:lstStyle/>
          <a:p>
            <a:r>
              <a:rPr lang="de-AT" dirty="0" smtClean="0"/>
              <a:t>Krise als Leib-Entfremdung</a:t>
            </a:r>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lnSpcReduction="10000"/>
          </a:bodyPr>
          <a:lstStyle/>
          <a:p>
            <a:r>
              <a:rPr lang="de-AT" dirty="0" smtClean="0"/>
              <a:t>Lebensveränderungskrise: können in sozialen oder biologischen „Ausnahmesituationen“ auftreten.</a:t>
            </a:r>
          </a:p>
          <a:p>
            <a:endParaRPr lang="de-AT" dirty="0" smtClean="0"/>
          </a:p>
          <a:p>
            <a:pPr lvl="1"/>
            <a:r>
              <a:rPr lang="de-AT" sz="1600" dirty="0" smtClean="0"/>
              <a:t>z.B. Geburt eines Kindes, Pubertät, Partnerverlust, Krankheit, Behinderung, Altersheim,…</a:t>
            </a:r>
          </a:p>
          <a:p>
            <a:endParaRPr lang="de-AT" dirty="0" smtClean="0"/>
          </a:p>
          <a:p>
            <a:r>
              <a:rPr lang="de-AT" dirty="0" smtClean="0"/>
              <a:t>Traumatische Krise: ist </a:t>
            </a:r>
            <a:r>
              <a:rPr lang="de-DE" dirty="0" smtClean="0"/>
              <a:t>eine durch einen Krisenanlass </a:t>
            </a:r>
            <a:r>
              <a:rPr lang="de-AT" dirty="0" smtClean="0"/>
              <a:t>mit subjektiver Wertigkeit plötzlich aufkommende Situation von allgemein schmerzlicher Natur, die auf einmal die psychische Existenz, die soziale Identität und </a:t>
            </a:r>
            <a:r>
              <a:rPr lang="de-DE" dirty="0" smtClean="0"/>
              <a:t>Sicherheit bedroht</a:t>
            </a:r>
          </a:p>
          <a:p>
            <a:pPr lvl="1"/>
            <a:r>
              <a:rPr lang="de-AT" sz="1600" dirty="0" smtClean="0"/>
              <a:t>z.B. Krankheit, Tod, Gewalt, Misshandlung</a:t>
            </a:r>
            <a:endParaRPr lang="de-DE" sz="1600" dirty="0"/>
          </a:p>
        </p:txBody>
      </p:sp>
      <p:sp>
        <p:nvSpPr>
          <p:cNvPr id="3" name="Titel 2"/>
          <p:cNvSpPr>
            <a:spLocks noGrp="1"/>
          </p:cNvSpPr>
          <p:nvPr>
            <p:ph type="title"/>
          </p:nvPr>
        </p:nvSpPr>
        <p:spPr/>
        <p:txBody>
          <a:bodyPr/>
          <a:lstStyle/>
          <a:p>
            <a:r>
              <a:rPr lang="de-AT" dirty="0" smtClean="0"/>
              <a:t>Krisentypen</a:t>
            </a:r>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Gabriel\Desktop\Scan0001.jpg"/>
          <p:cNvPicPr>
            <a:picLocks noChangeAspect="1" noChangeArrowheads="1"/>
          </p:cNvPicPr>
          <p:nvPr/>
        </p:nvPicPr>
        <p:blipFill>
          <a:blip r:embed="rId2" cstate="print"/>
          <a:srcRect/>
          <a:stretch>
            <a:fillRect/>
          </a:stretch>
        </p:blipFill>
        <p:spPr bwMode="auto">
          <a:xfrm>
            <a:off x="1619672" y="3645024"/>
            <a:ext cx="5832648" cy="2794870"/>
          </a:xfrm>
          <a:prstGeom prst="rect">
            <a:avLst/>
          </a:prstGeom>
          <a:noFill/>
        </p:spPr>
      </p:pic>
      <p:pic>
        <p:nvPicPr>
          <p:cNvPr id="2051" name="Picture 3" descr="C:\Users\Gabriel\Desktop\Scan0002.jpg"/>
          <p:cNvPicPr>
            <a:picLocks noChangeAspect="1" noChangeArrowheads="1"/>
          </p:cNvPicPr>
          <p:nvPr/>
        </p:nvPicPr>
        <p:blipFill>
          <a:blip r:embed="rId3" cstate="print"/>
          <a:srcRect/>
          <a:stretch>
            <a:fillRect/>
          </a:stretch>
        </p:blipFill>
        <p:spPr bwMode="auto">
          <a:xfrm>
            <a:off x="1619672" y="620688"/>
            <a:ext cx="5832648" cy="273630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AT" dirty="0" smtClean="0"/>
              <a:t>Impulsdurchbrüche mit selbst- oder fremdgefährdenden Handlungen (bedingt durch die hohe innere Anspannung)</a:t>
            </a:r>
          </a:p>
          <a:p>
            <a:r>
              <a:rPr lang="de-AT" dirty="0" smtClean="0"/>
              <a:t>Ausbruch oder Rezidiv einer psychischen Störung</a:t>
            </a:r>
          </a:p>
          <a:p>
            <a:endParaRPr lang="de-AT" dirty="0" smtClean="0"/>
          </a:p>
          <a:p>
            <a:r>
              <a:rPr lang="de-AT" dirty="0" err="1" smtClean="0"/>
              <a:t>Chronifizierung</a:t>
            </a:r>
            <a:r>
              <a:rPr lang="de-AT" dirty="0" smtClean="0"/>
              <a:t> der Krise stattfinden mit dauerhaft angehobenem </a:t>
            </a:r>
            <a:r>
              <a:rPr lang="de-DE" dirty="0" smtClean="0"/>
              <a:t>Spannungszustand</a:t>
            </a:r>
          </a:p>
          <a:p>
            <a:r>
              <a:rPr lang="de-DE" dirty="0" smtClean="0"/>
              <a:t>Psychosomatischen Beschwerden</a:t>
            </a:r>
          </a:p>
          <a:p>
            <a:r>
              <a:rPr lang="de-AT" dirty="0" smtClean="0"/>
              <a:t>Inadäquate „Selbsttherapie“: Alkohol, Drogen,…</a:t>
            </a:r>
            <a:endParaRPr lang="de-DE" dirty="0"/>
          </a:p>
        </p:txBody>
      </p:sp>
      <p:sp>
        <p:nvSpPr>
          <p:cNvPr id="3" name="Titel 2"/>
          <p:cNvSpPr>
            <a:spLocks noGrp="1"/>
          </p:cNvSpPr>
          <p:nvPr>
            <p:ph type="title"/>
          </p:nvPr>
        </p:nvSpPr>
        <p:spPr/>
        <p:txBody>
          <a:bodyPr/>
          <a:lstStyle/>
          <a:p>
            <a:r>
              <a:rPr lang="de-AT" dirty="0" smtClean="0"/>
              <a:t>Gefahren einer Krise</a:t>
            </a:r>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AT" dirty="0" smtClean="0"/>
          </a:p>
          <a:p>
            <a:endParaRPr lang="de-AT" dirty="0" smtClean="0"/>
          </a:p>
          <a:p>
            <a:r>
              <a:rPr lang="de-AT" dirty="0" smtClean="0"/>
              <a:t>Isolation statt Zugehörigkeit</a:t>
            </a:r>
          </a:p>
          <a:p>
            <a:r>
              <a:rPr lang="de-AT" dirty="0" smtClean="0"/>
              <a:t>Kontrolle statt Freiraum</a:t>
            </a:r>
          </a:p>
          <a:p>
            <a:r>
              <a:rPr lang="de-AT" dirty="0" smtClean="0"/>
              <a:t>Fremdbestimmtheit statt Selbstbestimmtheit</a:t>
            </a:r>
          </a:p>
          <a:p>
            <a:r>
              <a:rPr lang="de-AT" dirty="0" smtClean="0"/>
              <a:t>Kein </a:t>
            </a:r>
            <a:r>
              <a:rPr lang="de-AT" dirty="0" err="1" smtClean="0"/>
              <a:t>supportives</a:t>
            </a:r>
            <a:r>
              <a:rPr lang="de-AT" dirty="0" smtClean="0"/>
              <a:t> Netzwerk</a:t>
            </a:r>
            <a:endParaRPr lang="de-DE" dirty="0"/>
          </a:p>
        </p:txBody>
      </p:sp>
      <p:sp>
        <p:nvSpPr>
          <p:cNvPr id="3" name="Titel 2"/>
          <p:cNvSpPr>
            <a:spLocks noGrp="1"/>
          </p:cNvSpPr>
          <p:nvPr>
            <p:ph type="title"/>
          </p:nvPr>
        </p:nvSpPr>
        <p:spPr/>
        <p:txBody>
          <a:bodyPr/>
          <a:lstStyle/>
          <a:p>
            <a:r>
              <a:rPr lang="de-AT" dirty="0" smtClean="0"/>
              <a:t>Verstärkung von Krisen</a:t>
            </a:r>
            <a:endParaRPr lang="de-DE"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0</TotalTime>
  <Words>721</Words>
  <Application>Microsoft Office PowerPoint</Application>
  <PresentationFormat>Bildschirmpräsentation (4:3)</PresentationFormat>
  <Paragraphs>106</Paragraphs>
  <Slides>18</Slides>
  <Notes>0</Notes>
  <HiddenSlides>0</HiddenSlides>
  <MMClips>0</MMClips>
  <ScaleCrop>false</ScaleCrop>
  <HeadingPairs>
    <vt:vector size="4" baseType="variant">
      <vt:variant>
        <vt:lpstr>Design</vt:lpstr>
      </vt:variant>
      <vt:variant>
        <vt:i4>1</vt:i4>
      </vt:variant>
      <vt:variant>
        <vt:lpstr>Folientitel</vt:lpstr>
      </vt:variant>
      <vt:variant>
        <vt:i4>18</vt:i4>
      </vt:variant>
    </vt:vector>
  </HeadingPairs>
  <TitlesOfParts>
    <vt:vector size="19" baseType="lpstr">
      <vt:lpstr>Papier</vt:lpstr>
      <vt:lpstr>Krise</vt:lpstr>
      <vt:lpstr>Definition</vt:lpstr>
      <vt:lpstr>Chinesische Zeichen für Krise</vt:lpstr>
      <vt:lpstr>PowerPoint-Präsentation</vt:lpstr>
      <vt:lpstr>Krise als Leib-Entfremdung</vt:lpstr>
      <vt:lpstr>Krisentypen</vt:lpstr>
      <vt:lpstr>PowerPoint-Präsentation</vt:lpstr>
      <vt:lpstr>Gefahren einer Krise</vt:lpstr>
      <vt:lpstr>Verstärkung von Krisen</vt:lpstr>
      <vt:lpstr>Diagnostik/Abgrenzung</vt:lpstr>
      <vt:lpstr>Praktische Krisenintervention</vt:lpstr>
      <vt:lpstr>Was ist zu tun?</vt:lpstr>
      <vt:lpstr>Prinzipien</vt:lpstr>
      <vt:lpstr>Konzept „BELLA“</vt:lpstr>
      <vt:lpstr>Tipps und Tricks der Krisenintervention</vt:lpstr>
      <vt:lpstr>Was machen Psychotherapeuten?</vt:lpstr>
      <vt:lpstr>PowerPoint-Präsentation</vt:lpstr>
      <vt:lpstr>Literaturverzeichnis</vt:lpstr>
    </vt:vector>
  </TitlesOfParts>
  <Company>TU Wien - Studentenversion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Krise</dc:title>
  <dc:creator>Gabriel Wiesbauer</dc:creator>
  <cp:lastModifiedBy>Sammeluser für den ZOP, LK St. Pölten</cp:lastModifiedBy>
  <cp:revision>16</cp:revision>
  <dcterms:created xsi:type="dcterms:W3CDTF">2016-08-06T13:16:16Z</dcterms:created>
  <dcterms:modified xsi:type="dcterms:W3CDTF">2016-10-04T00:03:05Z</dcterms:modified>
</cp:coreProperties>
</file>